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7" r:id="rId4"/>
    <p:sldId id="258" r:id="rId5"/>
    <p:sldId id="259" r:id="rId6"/>
    <p:sldId id="260" r:id="rId7"/>
    <p:sldId id="261" r:id="rId8"/>
    <p:sldId id="264" r:id="rId9"/>
    <p:sldId id="286" r:id="rId10"/>
    <p:sldId id="287" r:id="rId11"/>
    <p:sldId id="288" r:id="rId12"/>
    <p:sldId id="289" r:id="rId13"/>
    <p:sldId id="263" r:id="rId14"/>
    <p:sldId id="268" r:id="rId15"/>
    <p:sldId id="290" r:id="rId16"/>
    <p:sldId id="265" r:id="rId17"/>
    <p:sldId id="291" r:id="rId18"/>
    <p:sldId id="292" r:id="rId19"/>
    <p:sldId id="266" r:id="rId20"/>
    <p:sldId id="293" r:id="rId21"/>
    <p:sldId id="280" r:id="rId22"/>
    <p:sldId id="281" r:id="rId23"/>
    <p:sldId id="294" r:id="rId24"/>
    <p:sldId id="267" r:id="rId25"/>
    <p:sldId id="269" r:id="rId26"/>
    <p:sldId id="271" r:id="rId27"/>
    <p:sldId id="273" r:id="rId28"/>
    <p:sldId id="274" r:id="rId29"/>
    <p:sldId id="284" r:id="rId30"/>
    <p:sldId id="275" r:id="rId31"/>
    <p:sldId id="276" r:id="rId32"/>
    <p:sldId id="270" r:id="rId33"/>
    <p:sldId id="277" r:id="rId34"/>
    <p:sldId id="282" r:id="rId35"/>
    <p:sldId id="278" r:id="rId36"/>
    <p:sldId id="283" r:id="rId37"/>
    <p:sldId id="285" r:id="rId38"/>
    <p:sldId id="27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70"/>
    <a:srgbClr val="002368"/>
    <a:srgbClr val="002164"/>
    <a:srgbClr val="002774"/>
    <a:srgbClr val="553B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52" d="100"/>
          <a:sy n="52" d="100"/>
        </p:scale>
        <p:origin x="73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131D481-6759-4310-B3BD-A958593B9E81}" type="datetimeFigureOut">
              <a:rPr lang="en-US" smtClean="0"/>
              <a:t>2/10/2021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224881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31D481-6759-4310-B3BD-A958593B9E81}" type="datetimeFigureOut">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3342004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3571943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549546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2499648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1559835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3821108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1D481-6759-4310-B3BD-A958593B9E8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16730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1D481-6759-4310-B3BD-A958593B9E8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128734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1D481-6759-4310-B3BD-A958593B9E8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707503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1398864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31D481-6759-4310-B3BD-A958593B9E81}" type="datetimeFigureOut">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761728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31D481-6759-4310-B3BD-A958593B9E81}" type="datetimeFigureOut">
              <a:rPr lang="en-US" smtClean="0"/>
              <a:t>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185326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31D481-6759-4310-B3BD-A958593B9E81}" type="datetimeFigureOut">
              <a:rPr lang="en-US" smtClean="0"/>
              <a:t>2/10/2021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72322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131D481-6759-4310-B3BD-A958593B9E81}" type="datetimeFigureOut">
              <a:rPr lang="en-US" smtClean="0"/>
              <a:t>2/10/2021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4248663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31D481-6759-4310-B3BD-A958593B9E81}" type="datetimeFigureOut">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645159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31D481-6759-4310-B3BD-A958593B9E81}" type="datetimeFigureOut">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235644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131D481-6759-4310-B3BD-A958593B9E81}" type="datetimeFigureOut">
              <a:rPr lang="en-US" smtClean="0"/>
              <a:t>2/10/2021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2F175C-AC75-465B-A3B4-C936C836DA07}" type="slidenum">
              <a:rPr lang="en-US" smtClean="0"/>
              <a:t>‹#›</a:t>
            </a:fld>
            <a:endParaRPr lang="en-US"/>
          </a:p>
        </p:txBody>
      </p:sp>
    </p:spTree>
    <p:extLst>
      <p:ext uri="{BB962C8B-B14F-4D97-AF65-F5344CB8AC3E}">
        <p14:creationId xmlns:p14="http://schemas.microsoft.com/office/powerpoint/2010/main" val="41621435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image" Target="../media/image1.jpeg"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microsoft.com/office/2007/relationships/hdphoto" Target="../media/hdphoto5.wdp" /><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microsoft.com/office/2007/relationships/hdphoto" Target="../media/hdphoto6.wdp" /><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microsoft.com/office/2007/relationships/hdphoto" Target="../media/hdphoto7.wdp" /><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2.gif"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3.gif" /><Relationship Id="rId2" Type="http://schemas.openxmlformats.org/officeDocument/2006/relationships/image" Target="../media/image1.jpeg" /><Relationship Id="rId1" Type="http://schemas.openxmlformats.org/officeDocument/2006/relationships/slideLayout" Target="../slideLayouts/slideLayout2.xml" /><Relationship Id="rId5" Type="http://schemas.microsoft.com/office/2007/relationships/hdphoto" Target="../media/hdphoto8.wdp" /><Relationship Id="rId4" Type="http://schemas.openxmlformats.org/officeDocument/2006/relationships/image" Target="../media/image14.png" /></Relationships>
</file>

<file path=ppt/slides/_rels/slide16.xml.rels><?xml version="1.0" encoding="UTF-8" standalone="yes"?>
<Relationships xmlns="http://schemas.openxmlformats.org/package/2006/relationships"><Relationship Id="rId3" Type="http://schemas.microsoft.com/office/2007/relationships/hdphoto" Target="../media/hdphoto9.wdp"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microsoft.com/office/2007/relationships/hdphoto" Target="../media/hdphoto10.wdp" /><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7.jp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19.gif" /><Relationship Id="rId2" Type="http://schemas.openxmlformats.org/officeDocument/2006/relationships/image" Target="../media/image18.png" /><Relationship Id="rId1" Type="http://schemas.openxmlformats.org/officeDocument/2006/relationships/slideLayout" Target="../slideLayouts/slideLayout2.xml" /><Relationship Id="rId5" Type="http://schemas.openxmlformats.org/officeDocument/2006/relationships/image" Target="../media/image21.gif" /><Relationship Id="rId4" Type="http://schemas.openxmlformats.org/officeDocument/2006/relationships/image" Target="../media/image20.gif"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microsoft.com/office/2007/relationships/hdphoto" Target="../media/hdphoto11.wdp"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3.jp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25.gif" /><Relationship Id="rId2" Type="http://schemas.openxmlformats.org/officeDocument/2006/relationships/image" Target="../media/image24.gif"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microsoft.com/office/2007/relationships/hdphoto" Target="../media/hdphoto12.wdp" /><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microsoft.com/office/2007/relationships/hdphoto" Target="../media/hdphoto13.wdp" /><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microsoft.com/office/2007/relationships/hdphoto" Target="../media/hdphoto14.wdp" /><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9.gif"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microsoft.com/office/2007/relationships/hdphoto" Target="../media/hdphoto15.wdp" /><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32.jpg" /><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33.jp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microsoft.com/office/2007/relationships/hdphoto" Target="../media/hdphoto4.wdp" /><Relationship Id="rId2" Type="http://schemas.openxmlformats.org/officeDocument/2006/relationships/image" Target="../media/image8.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50A543-3F0F-408B-9A9D-C1D290C10A25}"/>
              </a:ext>
            </a:extLst>
          </p:cNvPr>
          <p:cNvPicPr>
            <a:picLocks noChangeAspect="1"/>
          </p:cNvPicPr>
          <p:nvPr/>
        </p:nvPicPr>
        <p:blipFill rotWithShape="1">
          <a:blip r:embed="rId3">
            <a:extLst>
              <a:ext uri="{28A0092B-C50C-407E-A947-70E740481C1C}">
                <a14:useLocalDpi xmlns:a14="http://schemas.microsoft.com/office/drawing/2010/main" val="0"/>
              </a:ext>
            </a:extLst>
          </a:blip>
          <a:srcRect l="30909" t="9091" r="1" b="1"/>
          <a:stretch/>
        </p:blipFill>
        <p:spPr>
          <a:xfrm>
            <a:off x="20" y="10"/>
            <a:ext cx="12191980" cy="6857990"/>
          </a:xfrm>
          <a:prstGeom prst="rect">
            <a:avLst/>
          </a:prstGeom>
        </p:spPr>
      </p:pic>
      <p:pic>
        <p:nvPicPr>
          <p:cNvPr id="10" name="Picture 9">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95"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5">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 name="Straight Connector 16">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6646333" y="2032000"/>
            <a:ext cx="4513792" cy="2819398"/>
          </a:xfrm>
        </p:spPr>
        <p:txBody>
          <a:bodyPr>
            <a:normAutofit/>
          </a:bodyPr>
          <a:lstStyle/>
          <a:p>
            <a:pPr>
              <a:lnSpc>
                <a:spcPct val="90000"/>
              </a:lnSpc>
            </a:pPr>
            <a:r>
              <a:rPr lang="en-US" altLang="en-US" sz="3700" b="1" kern="0" cap="none">
                <a:ln>
                  <a:noFill/>
                </a:ln>
                <a:latin typeface="Verdana"/>
              </a:rPr>
              <a:t>INTRODUCTION TO ARTIFICIAL INTELLIGENCE</a:t>
            </a:r>
            <a:endParaRPr lang="en-US" sz="3700" cap="none"/>
          </a:p>
        </p:txBody>
      </p:sp>
      <p:sp>
        <p:nvSpPr>
          <p:cNvPr id="3" name="Subtitle 2"/>
          <p:cNvSpPr>
            <a:spLocks noGrp="1"/>
          </p:cNvSpPr>
          <p:nvPr>
            <p:ph type="subTitle" idx="1"/>
          </p:nvPr>
        </p:nvSpPr>
        <p:spPr>
          <a:xfrm>
            <a:off x="6646333" y="4851399"/>
            <a:ext cx="4513792" cy="914401"/>
          </a:xfrm>
        </p:spPr>
        <p:txBody>
          <a:bodyPr>
            <a:normAutofit/>
          </a:bodyPr>
          <a:lstStyle/>
          <a:p>
            <a:r>
              <a:rPr lang="en-US"/>
              <a:t>CS-461											      CHAPTER #1</a:t>
            </a:r>
          </a:p>
          <a:p>
            <a:endParaRPr lang="en-US"/>
          </a:p>
        </p:txBody>
      </p:sp>
      <p:sp>
        <p:nvSpPr>
          <p:cNvPr id="4" name="TextBox 3"/>
          <p:cNvSpPr txBox="1"/>
          <p:nvPr/>
        </p:nvSpPr>
        <p:spPr>
          <a:xfrm>
            <a:off x="20" y="6172201"/>
            <a:ext cx="12191980" cy="685799"/>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Instructor: Saeeda Kanwal</a:t>
            </a:r>
          </a:p>
        </p:txBody>
      </p:sp>
    </p:spTree>
    <p:extLst>
      <p:ext uri="{BB962C8B-B14F-4D97-AF65-F5344CB8AC3E}">
        <p14:creationId xmlns:p14="http://schemas.microsoft.com/office/powerpoint/2010/main" val="3031318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C5E88BF1-251F-46F3-83F8-F9D79D0B6FE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0135" t="13199" r="10389" b="7941"/>
          <a:stretch/>
        </p:blipFill>
        <p:spPr>
          <a:xfrm>
            <a:off x="809469" y="1184224"/>
            <a:ext cx="10598045" cy="4676930"/>
          </a:xfrm>
        </p:spPr>
      </p:pic>
    </p:spTree>
    <p:extLst>
      <p:ext uri="{BB962C8B-B14F-4D97-AF65-F5344CB8AC3E}">
        <p14:creationId xmlns:p14="http://schemas.microsoft.com/office/powerpoint/2010/main" val="1541057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D999A5DA-311C-4FA9-95FA-33B76AD13FDE}"/>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0690" t="11146" r="12607" b="7530"/>
          <a:stretch/>
        </p:blipFill>
        <p:spPr>
          <a:xfrm>
            <a:off x="999344" y="1030573"/>
            <a:ext cx="10193311" cy="4796853"/>
          </a:xfrm>
        </p:spPr>
      </p:pic>
    </p:spTree>
    <p:extLst>
      <p:ext uri="{BB962C8B-B14F-4D97-AF65-F5344CB8AC3E}">
        <p14:creationId xmlns:p14="http://schemas.microsoft.com/office/powerpoint/2010/main" val="4187583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4A43BFBB-3517-4E12-9046-C61B35F68CF5}"/>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0505" t="11967" r="10574" b="5887"/>
          <a:stretch/>
        </p:blipFill>
        <p:spPr>
          <a:xfrm>
            <a:off x="1329128" y="1109272"/>
            <a:ext cx="9533744" cy="5066676"/>
          </a:xfrm>
        </p:spPr>
      </p:pic>
    </p:spTree>
    <p:extLst>
      <p:ext uri="{BB962C8B-B14F-4D97-AF65-F5344CB8AC3E}">
        <p14:creationId xmlns:p14="http://schemas.microsoft.com/office/powerpoint/2010/main" val="2781034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08" y="965914"/>
            <a:ext cx="10072307" cy="4979697"/>
          </a:xfrm>
          <a:prstGeom prst="rect">
            <a:avLst/>
          </a:prstGeom>
        </p:spPr>
      </p:pic>
    </p:spTree>
    <p:extLst>
      <p:ext uri="{BB962C8B-B14F-4D97-AF65-F5344CB8AC3E}">
        <p14:creationId xmlns:p14="http://schemas.microsoft.com/office/powerpoint/2010/main" val="2016078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131425" cy="1456267"/>
          </a:xfrm>
        </p:spPr>
        <p:txBody>
          <a:bodyPr/>
          <a:lstStyle/>
          <a:p>
            <a:r>
              <a:rPr lang="en-US" altLang="en-US" b="1" kern="0" dirty="0">
                <a:solidFill>
                  <a:srgbClr val="FFFF00"/>
                </a:solidFill>
                <a:latin typeface="Verdana"/>
              </a:rPr>
              <a:t>History of AI</a:t>
            </a:r>
            <a:endParaRPr lang="en-US" dirty="0">
              <a:solidFill>
                <a:srgbClr val="FFFF00"/>
              </a:solidFill>
            </a:endParaRPr>
          </a:p>
        </p:txBody>
      </p:sp>
      <p:sp>
        <p:nvSpPr>
          <p:cNvPr id="3" name="Content Placeholder 2"/>
          <p:cNvSpPr>
            <a:spLocks noGrp="1"/>
          </p:cNvSpPr>
          <p:nvPr>
            <p:ph idx="1"/>
          </p:nvPr>
        </p:nvSpPr>
        <p:spPr>
          <a:xfrm>
            <a:off x="685800" y="1223493"/>
            <a:ext cx="10131425" cy="5241701"/>
          </a:xfrm>
        </p:spPr>
        <p:txBody>
          <a:bodyPr/>
          <a:lstStyle/>
          <a:p>
            <a:pPr lvl="0" eaLnBrk="0" fontAlgn="base" hangingPunct="0">
              <a:lnSpc>
                <a:spcPct val="80000"/>
              </a:lnSpc>
              <a:spcAft>
                <a:spcPct val="0"/>
              </a:spcAft>
              <a:buFontTx/>
              <a:buChar char="•"/>
            </a:pPr>
            <a:r>
              <a:rPr lang="en-US" altLang="en-US" sz="2000" kern="0" dirty="0">
                <a:latin typeface="Verdana"/>
              </a:rPr>
              <a:t>1950: Turing </a:t>
            </a:r>
          </a:p>
          <a:p>
            <a:pPr lvl="1" eaLnBrk="0" fontAlgn="base" hangingPunct="0">
              <a:lnSpc>
                <a:spcPct val="80000"/>
              </a:lnSpc>
              <a:spcAft>
                <a:spcPct val="0"/>
              </a:spcAft>
              <a:buFontTx/>
              <a:buChar char="–"/>
            </a:pPr>
            <a:r>
              <a:rPr lang="en-US" altLang="en-US" sz="2000" kern="0" dirty="0">
                <a:latin typeface="Verdana"/>
              </a:rPr>
              <a:t>Turing's "Computing Machinery and Intelligence“</a:t>
            </a:r>
          </a:p>
          <a:p>
            <a:pPr lvl="0" eaLnBrk="0" fontAlgn="base" hangingPunct="0">
              <a:lnSpc>
                <a:spcPct val="80000"/>
              </a:lnSpc>
              <a:spcAft>
                <a:spcPct val="0"/>
              </a:spcAft>
              <a:buFontTx/>
              <a:buChar char="•"/>
            </a:pPr>
            <a:endParaRPr lang="en-US" altLang="en-US" sz="2000" kern="0" dirty="0">
              <a:latin typeface="Verdana"/>
            </a:endParaRPr>
          </a:p>
          <a:p>
            <a:pPr lvl="0" eaLnBrk="0" fontAlgn="base" hangingPunct="0">
              <a:lnSpc>
                <a:spcPct val="80000"/>
              </a:lnSpc>
              <a:spcAft>
                <a:spcPct val="0"/>
              </a:spcAft>
              <a:buFontTx/>
              <a:buChar char="•"/>
            </a:pPr>
            <a:r>
              <a:rPr lang="en-US" altLang="en-US" sz="2000" kern="0" dirty="0">
                <a:latin typeface="Verdana"/>
              </a:rPr>
              <a:t>1956: birth of AI</a:t>
            </a:r>
          </a:p>
          <a:p>
            <a:pPr lvl="1" eaLnBrk="0" fontAlgn="base" hangingPunct="0">
              <a:lnSpc>
                <a:spcPct val="80000"/>
              </a:lnSpc>
              <a:spcAft>
                <a:spcPct val="0"/>
              </a:spcAft>
              <a:buFontTx/>
              <a:buChar char="–"/>
            </a:pPr>
            <a:r>
              <a:rPr lang="en-US" altLang="en-US" sz="2000" kern="0" dirty="0">
                <a:latin typeface="Verdana"/>
              </a:rPr>
              <a:t>Dartmouth meeting: "Artificial Intelligence“ name adopted</a:t>
            </a:r>
          </a:p>
          <a:p>
            <a:pPr marL="457200" lvl="1" indent="0" eaLnBrk="0" fontAlgn="base" hangingPunct="0">
              <a:lnSpc>
                <a:spcPct val="80000"/>
              </a:lnSpc>
              <a:spcAft>
                <a:spcPct val="0"/>
              </a:spcAft>
              <a:buNone/>
            </a:pPr>
            <a:endParaRPr lang="en-US" altLang="en-US" sz="2000" kern="0" dirty="0">
              <a:latin typeface="Verdana"/>
            </a:endParaRPr>
          </a:p>
          <a:p>
            <a:pPr lvl="0" eaLnBrk="0" fontAlgn="base" hangingPunct="0">
              <a:lnSpc>
                <a:spcPct val="80000"/>
              </a:lnSpc>
              <a:spcAft>
                <a:spcPct val="0"/>
              </a:spcAft>
              <a:buFontTx/>
              <a:buChar char="•"/>
            </a:pPr>
            <a:r>
              <a:rPr lang="en-US" altLang="en-US" sz="2000" kern="0" dirty="0">
                <a:latin typeface="Verdana"/>
              </a:rPr>
              <a:t>1950s: initial promise</a:t>
            </a:r>
          </a:p>
          <a:p>
            <a:pPr lvl="1" eaLnBrk="0" fontAlgn="base" hangingPunct="0">
              <a:lnSpc>
                <a:spcPct val="80000"/>
              </a:lnSpc>
              <a:spcAft>
                <a:spcPct val="0"/>
              </a:spcAft>
              <a:buFontTx/>
              <a:buChar char="–"/>
            </a:pPr>
            <a:r>
              <a:rPr lang="en-US" altLang="en-US" sz="2000" kern="0" dirty="0">
                <a:latin typeface="Verdana"/>
              </a:rPr>
              <a:t>Early AI programs, including </a:t>
            </a:r>
          </a:p>
          <a:p>
            <a:pPr lvl="1" eaLnBrk="0" fontAlgn="base" hangingPunct="0">
              <a:lnSpc>
                <a:spcPct val="80000"/>
              </a:lnSpc>
              <a:spcAft>
                <a:spcPct val="0"/>
              </a:spcAft>
              <a:buFontTx/>
              <a:buChar char="–"/>
            </a:pPr>
            <a:r>
              <a:rPr lang="en-US" altLang="en-US" sz="2000" kern="0" dirty="0">
                <a:latin typeface="Verdana"/>
              </a:rPr>
              <a:t>Samuel's checkers program  </a:t>
            </a:r>
          </a:p>
          <a:p>
            <a:pPr lvl="1" eaLnBrk="0" fontAlgn="base" hangingPunct="0">
              <a:lnSpc>
                <a:spcPct val="80000"/>
              </a:lnSpc>
              <a:spcAft>
                <a:spcPct val="0"/>
              </a:spcAft>
              <a:buFontTx/>
              <a:buChar char="–"/>
            </a:pPr>
            <a:r>
              <a:rPr lang="en-US" altLang="en-US" sz="2000" kern="0" dirty="0">
                <a:latin typeface="Verdana"/>
              </a:rPr>
              <a:t>Newell &amp; Simon's Logic Theory</a:t>
            </a:r>
          </a:p>
          <a:p>
            <a:pPr marL="457200" lvl="1" indent="0" eaLnBrk="0" fontAlgn="base" hangingPunct="0">
              <a:lnSpc>
                <a:spcPct val="80000"/>
              </a:lnSpc>
              <a:spcAft>
                <a:spcPct val="0"/>
              </a:spcAft>
              <a:buNone/>
            </a:pPr>
            <a:endParaRPr lang="en-US" altLang="en-US" sz="2000" kern="0" dirty="0">
              <a:latin typeface="Verdana"/>
            </a:endParaRPr>
          </a:p>
          <a:p>
            <a:pPr lvl="0" eaLnBrk="0" fontAlgn="base" hangingPunct="0">
              <a:lnSpc>
                <a:spcPct val="80000"/>
              </a:lnSpc>
              <a:spcAft>
                <a:spcPct val="0"/>
              </a:spcAft>
              <a:buFontTx/>
              <a:buChar char="•"/>
            </a:pPr>
            <a:r>
              <a:rPr lang="en-US" altLang="en-US" sz="2000" kern="0" dirty="0">
                <a:latin typeface="Verdana"/>
              </a:rPr>
              <a:t>1986--  Rise of machine learning</a:t>
            </a:r>
          </a:p>
          <a:p>
            <a:pPr lvl="1" eaLnBrk="0" fontAlgn="base" hangingPunct="0">
              <a:lnSpc>
                <a:spcPct val="80000"/>
              </a:lnSpc>
              <a:spcAft>
                <a:spcPct val="0"/>
              </a:spcAft>
              <a:buFontTx/>
              <a:buChar char="–"/>
            </a:pPr>
            <a:r>
              <a:rPr lang="en-US" altLang="en-US" sz="2000" kern="0" dirty="0">
                <a:latin typeface="Verdana"/>
              </a:rPr>
              <a:t> Neural networks return to popularity</a:t>
            </a:r>
          </a:p>
          <a:p>
            <a:pPr lvl="1" eaLnBrk="0" fontAlgn="base" hangingPunct="0">
              <a:lnSpc>
                <a:spcPct val="80000"/>
              </a:lnSpc>
              <a:spcAft>
                <a:spcPct val="0"/>
              </a:spcAft>
              <a:buFontTx/>
              <a:buChar char="–"/>
            </a:pPr>
            <a:r>
              <a:rPr lang="en-US" altLang="en-US" sz="2000" kern="0" dirty="0">
                <a:latin typeface="Verdana"/>
              </a:rPr>
              <a:t> Major advances in machine learning algorithms and applications</a:t>
            </a:r>
          </a:p>
          <a:p>
            <a:pPr lvl="0" eaLnBrk="0" fontAlgn="base" hangingPunct="0">
              <a:lnSpc>
                <a:spcPct val="80000"/>
              </a:lnSpc>
              <a:spcAft>
                <a:spcPct val="0"/>
              </a:spcAft>
              <a:buFontTx/>
              <a:buChar char="•"/>
            </a:pPr>
            <a:r>
              <a:rPr lang="en-US" altLang="en-US" sz="2000" kern="0" dirty="0">
                <a:latin typeface="Verdana"/>
              </a:rPr>
              <a:t>1990--  Role of uncertainty</a:t>
            </a:r>
          </a:p>
          <a:p>
            <a:pPr lvl="1" eaLnBrk="0" fontAlgn="base" hangingPunct="0">
              <a:lnSpc>
                <a:spcPct val="80000"/>
              </a:lnSpc>
              <a:spcAft>
                <a:spcPct val="0"/>
              </a:spcAft>
              <a:buFontTx/>
              <a:buChar char="–"/>
            </a:pPr>
            <a:r>
              <a:rPr lang="en-US" altLang="en-US" sz="2000" kern="0" dirty="0">
                <a:latin typeface="Verdana"/>
              </a:rPr>
              <a:t>Bayesian networks as a knowledge representation framework</a:t>
            </a:r>
          </a:p>
          <a:p>
            <a:pPr marL="457200" lvl="1" indent="0" eaLnBrk="0" fontAlgn="base" hangingPunct="0">
              <a:lnSpc>
                <a:spcPct val="80000"/>
              </a:lnSpc>
              <a:spcAft>
                <a:spcPct val="0"/>
              </a:spcAft>
              <a:buNone/>
            </a:pPr>
            <a:endParaRPr lang="en-US" altLang="en-US" sz="2000" kern="0" dirty="0">
              <a:latin typeface="Verdana"/>
            </a:endParaRPr>
          </a:p>
          <a:p>
            <a:pPr lvl="0" eaLnBrk="0" fontAlgn="base" hangingPunct="0">
              <a:lnSpc>
                <a:spcPct val="80000"/>
              </a:lnSpc>
              <a:spcAft>
                <a:spcPct val="0"/>
              </a:spcAft>
              <a:buFontTx/>
              <a:buChar char="•"/>
            </a:pPr>
            <a:r>
              <a:rPr lang="en-US" altLang="en-US" sz="2000" kern="0" dirty="0">
                <a:latin typeface="Verdana"/>
              </a:rPr>
              <a:t>1995-- AI as Science</a:t>
            </a:r>
          </a:p>
          <a:p>
            <a:pPr lvl="1" eaLnBrk="0" fontAlgn="base" hangingPunct="0">
              <a:lnSpc>
                <a:spcPct val="80000"/>
              </a:lnSpc>
              <a:spcAft>
                <a:spcPct val="0"/>
              </a:spcAft>
              <a:buFontTx/>
              <a:buChar char="–"/>
            </a:pPr>
            <a:r>
              <a:rPr lang="en-US" altLang="en-US" sz="2000" kern="0" dirty="0">
                <a:latin typeface="Verdana"/>
              </a:rPr>
              <a:t>Integration of learning, reasoning, knowledge representation</a:t>
            </a:r>
          </a:p>
          <a:p>
            <a:pPr lvl="1" eaLnBrk="0" fontAlgn="base" hangingPunct="0">
              <a:lnSpc>
                <a:spcPct val="80000"/>
              </a:lnSpc>
              <a:spcAft>
                <a:spcPct val="0"/>
              </a:spcAft>
              <a:buFontTx/>
              <a:buChar char="–"/>
            </a:pPr>
            <a:r>
              <a:rPr lang="en-US" altLang="en-US" sz="2000" kern="0" dirty="0">
                <a:latin typeface="Verdana"/>
              </a:rPr>
              <a:t>AI methods used in vision, language, data mining, </a:t>
            </a:r>
            <a:r>
              <a:rPr lang="en-US" altLang="en-US" sz="2000" kern="0" dirty="0" err="1">
                <a:latin typeface="Verdana"/>
              </a:rPr>
              <a:t>etc</a:t>
            </a:r>
            <a:endParaRPr lang="en-US" altLang="en-US" sz="2000" kern="0" dirty="0">
              <a:latin typeface="Verdana"/>
            </a:endParaRPr>
          </a:p>
          <a:p>
            <a:pPr marL="0" indent="0">
              <a:buNone/>
            </a:pPr>
            <a:endParaRPr lang="en-US" dirty="0"/>
          </a:p>
        </p:txBody>
      </p:sp>
    </p:spTree>
    <p:extLst>
      <p:ext uri="{BB962C8B-B14F-4D97-AF65-F5344CB8AC3E}">
        <p14:creationId xmlns:p14="http://schemas.microsoft.com/office/powerpoint/2010/main" val="127935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2606FAC-060B-40B2-A358-4908F09C7D14}"/>
              </a:ext>
            </a:extLst>
          </p:cNvPr>
          <p:cNvSpPr>
            <a:spLocks noGrp="1"/>
          </p:cNvSpPr>
          <p:nvPr>
            <p:ph idx="1"/>
          </p:nvPr>
        </p:nvSpPr>
        <p:spPr>
          <a:xfrm>
            <a:off x="779452" y="572368"/>
            <a:ext cx="3687617" cy="1153194"/>
          </a:xfrm>
        </p:spPr>
        <p:txBody>
          <a:bodyPr>
            <a:normAutofit fontScale="85000" lnSpcReduction="10000"/>
          </a:bodyPr>
          <a:lstStyle/>
          <a:p>
            <a:pPr marL="0" indent="0">
              <a:buNone/>
            </a:pPr>
            <a:r>
              <a:rPr lang="en-US" sz="6600" b="1" dirty="0"/>
              <a:t>WHY AI???</a:t>
            </a:r>
          </a:p>
        </p:txBody>
      </p:sp>
      <p:pic>
        <p:nvPicPr>
          <p:cNvPr id="5" name="Content Placeholder 4" descr="A picture containing indoor&#10;&#10;Description automatically generated">
            <a:extLst>
              <a:ext uri="{FF2B5EF4-FFF2-40B4-BE49-F238E27FC236}">
                <a16:creationId xmlns:a16="http://schemas.microsoft.com/office/drawing/2014/main" id="{77DB1B35-7DEC-439F-93D8-2963C765B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186" y="1998929"/>
            <a:ext cx="2342305" cy="352022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EC2B2DB2-B8AE-493F-BC82-52CE81A9D02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b="15816"/>
          <a:stretch/>
        </p:blipFill>
        <p:spPr>
          <a:xfrm>
            <a:off x="4751882" y="819611"/>
            <a:ext cx="6660665" cy="5466021"/>
          </a:xfrm>
          <a:prstGeom prst="rect">
            <a:avLst/>
          </a:prstGeom>
        </p:spPr>
      </p:pic>
    </p:spTree>
    <p:extLst>
      <p:ext uri="{BB962C8B-B14F-4D97-AF65-F5344CB8AC3E}">
        <p14:creationId xmlns:p14="http://schemas.microsoft.com/office/powerpoint/2010/main" val="2802164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40" y="210899"/>
            <a:ext cx="10131425" cy="1456267"/>
          </a:xfrm>
        </p:spPr>
        <p:txBody>
          <a:bodyPr>
            <a:normAutofit/>
          </a:bodyPr>
          <a:lstStyle/>
          <a:p>
            <a:r>
              <a:rPr lang="en-US" sz="4000" b="1" dirty="0"/>
              <a:t>Difference</a:t>
            </a: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79740" y="2065867"/>
            <a:ext cx="10131424" cy="4581234"/>
          </a:xfrm>
        </p:spPr>
      </p:pic>
    </p:spTree>
    <p:extLst>
      <p:ext uri="{BB962C8B-B14F-4D97-AF65-F5344CB8AC3E}">
        <p14:creationId xmlns:p14="http://schemas.microsoft.com/office/powerpoint/2010/main" val="3514472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9B189F97-7C12-4DAC-B32C-1011CB5AC9C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0943" t="11816" r="10246" b="15986"/>
          <a:stretch/>
        </p:blipFill>
        <p:spPr>
          <a:xfrm>
            <a:off x="1042971" y="1071797"/>
            <a:ext cx="9724642" cy="4949171"/>
          </a:xfrm>
          <a:prstGeom prst="rect">
            <a:avLst/>
          </a:prstGeom>
        </p:spPr>
      </p:pic>
      <p:sp>
        <p:nvSpPr>
          <p:cNvPr id="8" name="Rectangle 7">
            <a:extLst>
              <a:ext uri="{FF2B5EF4-FFF2-40B4-BE49-F238E27FC236}">
                <a16:creationId xmlns:a16="http://schemas.microsoft.com/office/drawing/2014/main" id="{366E0462-3FCD-4E52-9A2A-C1CA3E9BE1CB}"/>
              </a:ext>
            </a:extLst>
          </p:cNvPr>
          <p:cNvSpPr/>
          <p:nvPr/>
        </p:nvSpPr>
        <p:spPr>
          <a:xfrm>
            <a:off x="1175705" y="487022"/>
            <a:ext cx="3688446" cy="584775"/>
          </a:xfrm>
          <a:prstGeom prst="rect">
            <a:avLst/>
          </a:prstGeom>
        </p:spPr>
        <p:txBody>
          <a:bodyPr wrap="none">
            <a:spAutoFit/>
          </a:bodyPr>
          <a:lstStyle/>
          <a:p>
            <a:r>
              <a:rPr lang="en-US" sz="3200" b="1" dirty="0"/>
              <a:t>Artificial Intelligence</a:t>
            </a:r>
          </a:p>
        </p:txBody>
      </p:sp>
    </p:spTree>
    <p:extLst>
      <p:ext uri="{BB962C8B-B14F-4D97-AF65-F5344CB8AC3E}">
        <p14:creationId xmlns:p14="http://schemas.microsoft.com/office/powerpoint/2010/main" val="4173962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6983AA5D-6E28-4A10-8916-06CDD0A05D48}"/>
              </a:ext>
            </a:extLst>
          </p:cNvPr>
          <p:cNvPicPr>
            <a:picLocks noChangeAspect="1"/>
          </p:cNvPicPr>
          <p:nvPr/>
        </p:nvPicPr>
        <p:blipFill rotWithShape="1">
          <a:blip r:embed="rId2">
            <a:extLst>
              <a:ext uri="{28A0092B-C50C-407E-A947-70E740481C1C}">
                <a14:useLocalDpi xmlns:a14="http://schemas.microsoft.com/office/drawing/2010/main" val="0"/>
              </a:ext>
            </a:extLst>
          </a:blip>
          <a:srcRect l="10875" t="11944" r="16499" b="5000"/>
          <a:stretch/>
        </p:blipFill>
        <p:spPr>
          <a:xfrm>
            <a:off x="734477" y="1224220"/>
            <a:ext cx="10723046" cy="5196840"/>
          </a:xfrm>
          <a:prstGeom prst="rect">
            <a:avLst/>
          </a:prstGeom>
        </p:spPr>
      </p:pic>
      <p:sp>
        <p:nvSpPr>
          <p:cNvPr id="6" name="Rectangle 5">
            <a:extLst>
              <a:ext uri="{FF2B5EF4-FFF2-40B4-BE49-F238E27FC236}">
                <a16:creationId xmlns:a16="http://schemas.microsoft.com/office/drawing/2014/main" id="{B096B663-77B4-48E6-B80F-4AAA26D551D1}"/>
              </a:ext>
            </a:extLst>
          </p:cNvPr>
          <p:cNvSpPr/>
          <p:nvPr/>
        </p:nvSpPr>
        <p:spPr>
          <a:xfrm>
            <a:off x="734477" y="639445"/>
            <a:ext cx="1975221" cy="584775"/>
          </a:xfrm>
          <a:prstGeom prst="rect">
            <a:avLst/>
          </a:prstGeom>
        </p:spPr>
        <p:txBody>
          <a:bodyPr wrap="none">
            <a:spAutoFit/>
          </a:bodyPr>
          <a:lstStyle/>
          <a:p>
            <a:r>
              <a:rPr lang="en-US" sz="3200" b="1" dirty="0"/>
              <a:t>ML and DL</a:t>
            </a:r>
          </a:p>
        </p:txBody>
      </p:sp>
    </p:spTree>
    <p:extLst>
      <p:ext uri="{BB962C8B-B14F-4D97-AF65-F5344CB8AC3E}">
        <p14:creationId xmlns:p14="http://schemas.microsoft.com/office/powerpoint/2010/main" val="420564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366" y="463550"/>
            <a:ext cx="11269014" cy="587216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336" y="631786"/>
            <a:ext cx="4096556" cy="172192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9579" y="2509065"/>
            <a:ext cx="4148071" cy="17553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9579" y="4411381"/>
            <a:ext cx="4148071" cy="2298512"/>
          </a:xfrm>
          <a:prstGeom prst="rect">
            <a:avLst/>
          </a:prstGeom>
        </p:spPr>
      </p:pic>
      <p:sp>
        <p:nvSpPr>
          <p:cNvPr id="10" name="TextBox 9"/>
          <p:cNvSpPr txBox="1"/>
          <p:nvPr/>
        </p:nvSpPr>
        <p:spPr>
          <a:xfrm>
            <a:off x="746975" y="5653826"/>
            <a:ext cx="2331076" cy="437882"/>
          </a:xfrm>
          <a:prstGeom prst="rect">
            <a:avLst/>
          </a:prstGeom>
          <a:solidFill>
            <a:srgbClr val="002570"/>
          </a:solidFill>
        </p:spPr>
        <p:txBody>
          <a:bodyPr wrap="square" rtlCol="0">
            <a:spAutoFit/>
          </a:bodyPr>
          <a:lstStyle/>
          <a:p>
            <a:endParaRPr lang="en-US" dirty="0"/>
          </a:p>
        </p:txBody>
      </p:sp>
    </p:spTree>
    <p:extLst>
      <p:ext uri="{BB962C8B-B14F-4D97-AF65-F5344CB8AC3E}">
        <p14:creationId xmlns:p14="http://schemas.microsoft.com/office/powerpoint/2010/main" val="3197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85801" y="862885"/>
            <a:ext cx="10131425" cy="4928315"/>
          </a:xfrm>
        </p:spPr>
        <p:txBody>
          <a:bodyPr>
            <a:normAutofit/>
          </a:bodyPr>
          <a:lstStyle/>
          <a:p>
            <a:pPr marL="0" indent="0">
              <a:buNone/>
            </a:pPr>
            <a:r>
              <a:rPr lang="en-US" sz="4400" b="1" dirty="0"/>
              <a:t>What Content are you expecting from this course?</a:t>
            </a:r>
            <a:endParaRPr lang="en-US" sz="4400" dirty="0"/>
          </a:p>
        </p:txBody>
      </p:sp>
      <p:sp>
        <p:nvSpPr>
          <p:cNvPr id="6" name="Action Button: Help 5">
            <a:hlinkClick r:id="" action="ppaction://noaction" highlightClick="1"/>
          </p:cNvPr>
          <p:cNvSpPr/>
          <p:nvPr/>
        </p:nvSpPr>
        <p:spPr>
          <a:xfrm>
            <a:off x="4855336" y="4340180"/>
            <a:ext cx="2163650" cy="1815921"/>
          </a:xfrm>
          <a:prstGeom prst="actionButtonHelp">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288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A045E-5866-4322-B9E7-91729B6677A4}"/>
              </a:ext>
            </a:extLst>
          </p:cNvPr>
          <p:cNvSpPr/>
          <p:nvPr/>
        </p:nvSpPr>
        <p:spPr>
          <a:xfrm>
            <a:off x="926721" y="684014"/>
            <a:ext cx="2751266" cy="584775"/>
          </a:xfrm>
          <a:prstGeom prst="rect">
            <a:avLst/>
          </a:prstGeom>
        </p:spPr>
        <p:txBody>
          <a:bodyPr wrap="none">
            <a:spAutoFit/>
          </a:bodyPr>
          <a:lstStyle/>
          <a:p>
            <a:r>
              <a:rPr lang="en-US" sz="3200" b="1" dirty="0"/>
              <a:t>ML Application</a:t>
            </a:r>
          </a:p>
        </p:txBody>
      </p:sp>
      <p:pic>
        <p:nvPicPr>
          <p:cNvPr id="20" name="Picture 19" descr="Diagram&#10;&#10;Description automatically generated">
            <a:extLst>
              <a:ext uri="{FF2B5EF4-FFF2-40B4-BE49-F238E27FC236}">
                <a16:creationId xmlns:a16="http://schemas.microsoft.com/office/drawing/2014/main" id="{E6812A64-43CB-4C84-8C5B-9D9CED792EF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5186" b="4855"/>
          <a:stretch/>
        </p:blipFill>
        <p:spPr>
          <a:xfrm>
            <a:off x="2321396" y="1509251"/>
            <a:ext cx="7924800" cy="4389121"/>
          </a:xfrm>
          <a:prstGeom prst="rect">
            <a:avLst/>
          </a:prstGeom>
        </p:spPr>
      </p:pic>
    </p:spTree>
    <p:extLst>
      <p:ext uri="{BB962C8B-B14F-4D97-AF65-F5344CB8AC3E}">
        <p14:creationId xmlns:p14="http://schemas.microsoft.com/office/powerpoint/2010/main" val="1989027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09F161-1847-460B-BFC3-771263889A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155" y="1594219"/>
            <a:ext cx="9689690" cy="4968813"/>
          </a:xfrm>
        </p:spPr>
      </p:pic>
      <p:sp>
        <p:nvSpPr>
          <p:cNvPr id="6" name="TextBox 5">
            <a:extLst>
              <a:ext uri="{FF2B5EF4-FFF2-40B4-BE49-F238E27FC236}">
                <a16:creationId xmlns:a16="http://schemas.microsoft.com/office/drawing/2014/main" id="{8FFAEB5B-1897-4AAA-BF77-E040B5F8CEA0}"/>
              </a:ext>
            </a:extLst>
          </p:cNvPr>
          <p:cNvSpPr txBox="1"/>
          <p:nvPr/>
        </p:nvSpPr>
        <p:spPr>
          <a:xfrm>
            <a:off x="353961" y="545765"/>
            <a:ext cx="5471652" cy="646331"/>
          </a:xfrm>
          <a:prstGeom prst="rect">
            <a:avLst/>
          </a:prstGeom>
          <a:noFill/>
        </p:spPr>
        <p:txBody>
          <a:bodyPr wrap="square" rtlCol="0">
            <a:spAutoFit/>
          </a:bodyPr>
          <a:lstStyle/>
          <a:p>
            <a:r>
              <a:rPr lang="en-US" sz="3600" b="1" dirty="0"/>
              <a:t>DL (BIOLOGICAL NEURON)</a:t>
            </a:r>
          </a:p>
        </p:txBody>
      </p:sp>
    </p:spTree>
    <p:extLst>
      <p:ext uri="{BB962C8B-B14F-4D97-AF65-F5344CB8AC3E}">
        <p14:creationId xmlns:p14="http://schemas.microsoft.com/office/powerpoint/2010/main" val="3811185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2029-E056-4DF1-AB45-4239C745FE46}"/>
              </a:ext>
            </a:extLst>
          </p:cNvPr>
          <p:cNvSpPr>
            <a:spLocks noGrp="1"/>
          </p:cNvSpPr>
          <p:nvPr>
            <p:ph type="title"/>
          </p:nvPr>
        </p:nvSpPr>
        <p:spPr>
          <a:xfrm>
            <a:off x="0" y="4369"/>
            <a:ext cx="10131425" cy="1456267"/>
          </a:xfrm>
        </p:spPr>
        <p:txBody>
          <a:bodyPr/>
          <a:lstStyle/>
          <a:p>
            <a:r>
              <a:rPr lang="en-US" dirty="0"/>
              <a:t>Artificial Neuron</a:t>
            </a:r>
          </a:p>
        </p:txBody>
      </p:sp>
      <p:pic>
        <p:nvPicPr>
          <p:cNvPr id="7" name="Picture 6">
            <a:extLst>
              <a:ext uri="{FF2B5EF4-FFF2-40B4-BE49-F238E27FC236}">
                <a16:creationId xmlns:a16="http://schemas.microsoft.com/office/drawing/2014/main" id="{3C10910D-380B-42C3-9C79-F5F2F93E1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4277"/>
            <a:ext cx="12192000" cy="5899354"/>
          </a:xfrm>
          <a:prstGeom prst="rect">
            <a:avLst/>
          </a:prstGeom>
        </p:spPr>
      </p:pic>
      <p:pic>
        <p:nvPicPr>
          <p:cNvPr id="11" name="Content Placeholder 10">
            <a:extLst>
              <a:ext uri="{FF2B5EF4-FFF2-40B4-BE49-F238E27FC236}">
                <a16:creationId xmlns:a16="http://schemas.microsoft.com/office/drawing/2014/main" id="{863B5319-BA93-4E90-8E2B-12F49151D4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54276"/>
            <a:ext cx="12192000" cy="5899353"/>
          </a:xfrm>
        </p:spPr>
      </p:pic>
    </p:spTree>
    <p:extLst>
      <p:ext uri="{BB962C8B-B14F-4D97-AF65-F5344CB8AC3E}">
        <p14:creationId xmlns:p14="http://schemas.microsoft.com/office/powerpoint/2010/main" val="3837108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F3746C7A-B1E9-44FC-9CF3-65A320B6F4E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9836" t="15916" r="10615" b="14686"/>
          <a:stretch/>
        </p:blipFill>
        <p:spPr>
          <a:xfrm>
            <a:off x="894413" y="1169232"/>
            <a:ext cx="10403174" cy="5000255"/>
          </a:xfrm>
          <a:prstGeom prst="rect">
            <a:avLst/>
          </a:prstGeom>
        </p:spPr>
      </p:pic>
      <p:sp>
        <p:nvSpPr>
          <p:cNvPr id="6" name="Rectangle 5">
            <a:extLst>
              <a:ext uri="{FF2B5EF4-FFF2-40B4-BE49-F238E27FC236}">
                <a16:creationId xmlns:a16="http://schemas.microsoft.com/office/drawing/2014/main" id="{DE6B4B0F-32F2-4DEA-A0DE-0F8A217C9805}"/>
              </a:ext>
            </a:extLst>
          </p:cNvPr>
          <p:cNvSpPr/>
          <p:nvPr/>
        </p:nvSpPr>
        <p:spPr>
          <a:xfrm>
            <a:off x="894413" y="503846"/>
            <a:ext cx="2033057" cy="461665"/>
          </a:xfrm>
          <a:prstGeom prst="rect">
            <a:avLst/>
          </a:prstGeom>
        </p:spPr>
        <p:txBody>
          <a:bodyPr wrap="none">
            <a:spAutoFit/>
          </a:bodyPr>
          <a:lstStyle/>
          <a:p>
            <a:r>
              <a:rPr lang="en-US" sz="2400" b="1" dirty="0"/>
              <a:t>DL Application</a:t>
            </a:r>
          </a:p>
        </p:txBody>
      </p:sp>
    </p:spTree>
    <p:extLst>
      <p:ext uri="{BB962C8B-B14F-4D97-AF65-F5344CB8AC3E}">
        <p14:creationId xmlns:p14="http://schemas.microsoft.com/office/powerpoint/2010/main" val="261685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80304" y="115910"/>
            <a:ext cx="11835684" cy="6619741"/>
          </a:xfrm>
          <a:prstGeom prst="rect">
            <a:avLst/>
          </a:prstGeom>
        </p:spPr>
      </p:pic>
    </p:spTree>
    <p:extLst>
      <p:ext uri="{BB962C8B-B14F-4D97-AF65-F5344CB8AC3E}">
        <p14:creationId xmlns:p14="http://schemas.microsoft.com/office/powerpoint/2010/main" val="3461952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254" y="-124496"/>
            <a:ext cx="10131425" cy="1456267"/>
          </a:xfrm>
        </p:spPr>
        <p:txBody>
          <a:bodyPr/>
          <a:lstStyle/>
          <a:p>
            <a:r>
              <a:rPr lang="en-US" altLang="en-US" b="1" kern="0" dirty="0">
                <a:solidFill>
                  <a:srgbClr val="FFFF00"/>
                </a:solidFill>
                <a:latin typeface="Verdana"/>
              </a:rPr>
              <a:t>State of the Art</a:t>
            </a:r>
            <a:endParaRPr lang="en-US" dirty="0">
              <a:solidFill>
                <a:srgbClr val="FFFF00"/>
              </a:solidFill>
            </a:endParaRPr>
          </a:p>
        </p:txBody>
      </p:sp>
      <p:sp>
        <p:nvSpPr>
          <p:cNvPr id="3" name="Content Placeholder 2"/>
          <p:cNvSpPr>
            <a:spLocks noGrp="1"/>
          </p:cNvSpPr>
          <p:nvPr>
            <p:ph idx="1"/>
          </p:nvPr>
        </p:nvSpPr>
        <p:spPr>
          <a:xfrm>
            <a:off x="621406" y="2279561"/>
            <a:ext cx="10131425" cy="3473002"/>
          </a:xfrm>
        </p:spPr>
        <p:txBody>
          <a:bodyPr>
            <a:noAutofit/>
          </a:bodyPr>
          <a:lstStyle/>
          <a:p>
            <a:pPr>
              <a:lnSpc>
                <a:spcPct val="120000"/>
              </a:lnSpc>
            </a:pPr>
            <a:r>
              <a:rPr lang="en-US" altLang="en-US" sz="2200" b="1" kern="0" dirty="0">
                <a:ea typeface="Verdana" panose="020B0604030504040204" pitchFamily="34" charset="0"/>
                <a:cs typeface="Verdana" panose="020B0604030504040204" pitchFamily="34" charset="0"/>
              </a:rPr>
              <a:t>Deep Blue defeated the reigning world chess champion Garry Kasparov in 1997</a:t>
            </a:r>
          </a:p>
          <a:p>
            <a:pPr lvl="0" eaLnBrk="0" fontAlgn="base" hangingPunct="0">
              <a:lnSpc>
                <a:spcPct val="120000"/>
              </a:lnSpc>
              <a:spcAft>
                <a:spcPct val="0"/>
              </a:spcAft>
              <a:buFontTx/>
              <a:buChar char="•"/>
            </a:pPr>
            <a:r>
              <a:rPr lang="en-US" altLang="en-US" sz="2200" b="1" kern="0" dirty="0">
                <a:ea typeface="Verdana" panose="020B0604030504040204" pitchFamily="34" charset="0"/>
                <a:cs typeface="Verdana" panose="020B0604030504040204" pitchFamily="34" charset="0"/>
              </a:rPr>
              <a:t>AI program proved a mathematical conjecture (Robbins conjecture) unsolved for decades</a:t>
            </a:r>
          </a:p>
          <a:p>
            <a:pPr marL="0" lvl="0" indent="0" eaLnBrk="0" fontAlgn="base" hangingPunct="0">
              <a:lnSpc>
                <a:spcPct val="120000"/>
              </a:lnSpc>
              <a:spcAft>
                <a:spcPct val="0"/>
              </a:spcAft>
              <a:buNone/>
            </a:pPr>
            <a:r>
              <a:rPr lang="en-US" altLang="en-US" sz="2200" b="1" kern="0" dirty="0">
                <a:ea typeface="Verdana" panose="020B0604030504040204" pitchFamily="34" charset="0"/>
                <a:cs typeface="Verdana" panose="020B0604030504040204" pitchFamily="34" charset="0"/>
              </a:rPr>
              <a:t>  </a:t>
            </a:r>
          </a:p>
          <a:p>
            <a:pPr lvl="0" eaLnBrk="0" fontAlgn="base" hangingPunct="0">
              <a:lnSpc>
                <a:spcPct val="120000"/>
              </a:lnSpc>
              <a:spcAft>
                <a:spcPct val="0"/>
              </a:spcAft>
              <a:buFontTx/>
              <a:buChar char="•"/>
            </a:pPr>
            <a:r>
              <a:rPr lang="en-US" altLang="en-US" sz="2200" b="1" kern="0" dirty="0">
                <a:ea typeface="Verdana" panose="020B0604030504040204" pitchFamily="34" charset="0"/>
                <a:cs typeface="Verdana" panose="020B0604030504040204" pitchFamily="34" charset="0"/>
              </a:rPr>
              <a:t>NASA's on-board autonomous planning program controlled the scheduling of operations for a spacecraft</a:t>
            </a:r>
          </a:p>
          <a:p>
            <a:pPr marL="0" lvl="0" indent="0" eaLnBrk="0" fontAlgn="base" hangingPunct="0">
              <a:lnSpc>
                <a:spcPct val="120000"/>
              </a:lnSpc>
              <a:spcAft>
                <a:spcPct val="0"/>
              </a:spcAft>
              <a:buNone/>
            </a:pPr>
            <a:endParaRPr lang="en-US" altLang="en-US" sz="2200" b="1" kern="0" dirty="0">
              <a:ea typeface="Verdana" panose="020B0604030504040204" pitchFamily="34" charset="0"/>
              <a:cs typeface="Verdana" panose="020B0604030504040204" pitchFamily="34" charset="0"/>
            </a:endParaRPr>
          </a:p>
          <a:p>
            <a:pPr>
              <a:lnSpc>
                <a:spcPct val="120000"/>
              </a:lnSpc>
            </a:pPr>
            <a:r>
              <a:rPr lang="en-US" sz="2200" b="1" dirty="0">
                <a:ea typeface="Verdana" panose="020B0604030504040204" pitchFamily="34" charset="0"/>
                <a:cs typeface="Verdana" panose="020B0604030504040204" pitchFamily="34" charset="0"/>
              </a:rPr>
              <a:t>Speech recognition: A traveler calling United Airlines to book a flight can have the entire conversation guided by an automated speech recognition and dialog management system.</a:t>
            </a:r>
          </a:p>
          <a:p>
            <a:pPr>
              <a:lnSpc>
                <a:spcPct val="120000"/>
              </a:lnSpc>
            </a:pPr>
            <a:r>
              <a:rPr lang="en-US" altLang="en-US" sz="2200" b="1" kern="0" dirty="0">
                <a:ea typeface="Verdana" panose="020B0604030504040204" pitchFamily="34" charset="0"/>
                <a:cs typeface="Verdana" panose="020B0604030504040204" pitchFamily="34" charset="0"/>
              </a:rPr>
              <a:t>Face recognition software available in consumer cameras</a:t>
            </a:r>
          </a:p>
          <a:p>
            <a:pPr marL="0" indent="0">
              <a:buNone/>
            </a:pPr>
            <a:endParaRPr lang="en-US" sz="2000" b="1" dirty="0"/>
          </a:p>
        </p:txBody>
      </p:sp>
    </p:spTree>
    <p:extLst>
      <p:ext uri="{BB962C8B-B14F-4D97-AF65-F5344CB8AC3E}">
        <p14:creationId xmlns:p14="http://schemas.microsoft.com/office/powerpoint/2010/main" val="2473534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352022"/>
            <a:ext cx="10131425" cy="1456267"/>
          </a:xfrm>
        </p:spPr>
        <p:txBody>
          <a:bodyPr>
            <a:normAutofit fontScale="90000"/>
          </a:bodyPr>
          <a:lstStyle/>
          <a:p>
            <a:r>
              <a:rPr lang="en-US" altLang="en-US" b="1" kern="0" dirty="0">
                <a:solidFill>
                  <a:srgbClr val="FFFF00"/>
                </a:solidFill>
                <a:latin typeface="Verdana"/>
              </a:rPr>
              <a:t>What is Artificial Intelligence?</a:t>
            </a:r>
            <a:br>
              <a:rPr lang="en-US" altLang="en-US" b="1" kern="0" dirty="0">
                <a:solidFill>
                  <a:srgbClr val="FFFF00"/>
                </a:solidFill>
                <a:latin typeface="Verdana"/>
              </a:rPr>
            </a:br>
            <a:br>
              <a:rPr lang="en-US" altLang="en-US" sz="2800" b="1" kern="0" dirty="0">
                <a:solidFill>
                  <a:srgbClr val="FFFF00"/>
                </a:solidFill>
                <a:latin typeface="Verdana"/>
              </a:rPr>
            </a:br>
            <a:endParaRPr lang="en-US" dirty="0">
              <a:solidFill>
                <a:srgbClr val="FFFF00"/>
              </a:solidFill>
            </a:endParaRPr>
          </a:p>
        </p:txBody>
      </p:sp>
      <p:sp>
        <p:nvSpPr>
          <p:cNvPr id="3" name="Content Placeholder 2"/>
          <p:cNvSpPr>
            <a:spLocks noGrp="1"/>
          </p:cNvSpPr>
          <p:nvPr>
            <p:ph idx="1"/>
          </p:nvPr>
        </p:nvSpPr>
        <p:spPr>
          <a:xfrm>
            <a:off x="685798" y="1808289"/>
            <a:ext cx="10131425" cy="3802009"/>
          </a:xfrm>
        </p:spPr>
        <p:txBody>
          <a:bodyPr>
            <a:normAutofit fontScale="77500" lnSpcReduction="20000"/>
          </a:bodyPr>
          <a:lstStyle/>
          <a:p>
            <a:pPr marL="0" lvl="0" indent="0">
              <a:buNone/>
            </a:pPr>
            <a:r>
              <a:rPr lang="en-US" altLang="en-US" sz="3000" kern="0" dirty="0"/>
              <a:t>It is the science and engineering of making intelligent machines, especially intelligent computer programs. It is related to the similar task of using computers to understand human intelligence, but AI does not have to confine itself to methods that are biologically observable. </a:t>
            </a:r>
          </a:p>
          <a:p>
            <a:pPr marL="0" lvl="0" indent="0">
              <a:buNone/>
            </a:pPr>
            <a:endParaRPr lang="en-US" altLang="en-US" sz="3000" kern="0" dirty="0">
              <a:solidFill>
                <a:srgbClr val="FFFF00"/>
              </a:solidFill>
            </a:endParaRPr>
          </a:p>
          <a:p>
            <a:pPr marL="0" indent="0">
              <a:buNone/>
            </a:pPr>
            <a:r>
              <a:rPr lang="en-US" altLang="zh-CN" sz="3000" dirty="0">
                <a:solidFill>
                  <a:srgbClr val="FFFF00"/>
                </a:solidFill>
              </a:rPr>
              <a:t> Views of AI fall into four categories:</a:t>
            </a:r>
          </a:p>
          <a:p>
            <a:pPr fontAlgn="base"/>
            <a:r>
              <a:rPr lang="en-US" sz="3000" dirty="0"/>
              <a:t>Thinking Humanly</a:t>
            </a:r>
          </a:p>
          <a:p>
            <a:pPr fontAlgn="base"/>
            <a:r>
              <a:rPr lang="en-US" sz="3000" dirty="0"/>
              <a:t>Acting Humanly</a:t>
            </a:r>
          </a:p>
          <a:p>
            <a:pPr fontAlgn="base"/>
            <a:r>
              <a:rPr lang="en-US" sz="3000" dirty="0"/>
              <a:t>Thinking Rationally</a:t>
            </a:r>
          </a:p>
          <a:p>
            <a:pPr fontAlgn="base"/>
            <a:r>
              <a:rPr lang="en-US" sz="3000" dirty="0"/>
              <a:t>Acting Rationally</a:t>
            </a:r>
          </a:p>
          <a:p>
            <a:pPr marL="0" indent="0">
              <a:buNone/>
            </a:pPr>
            <a:endParaRPr lang="en-US" altLang="zh-CN" sz="2400" dirty="0">
              <a:solidFill>
                <a:srgbClr val="FFFF00"/>
              </a:solidFill>
            </a:endParaRPr>
          </a:p>
          <a:p>
            <a:pPr marL="0" lvl="0" indent="0">
              <a:buNone/>
            </a:pPr>
            <a:endParaRPr lang="en-US" altLang="en-US" kern="0" dirty="0">
              <a:solidFill>
                <a:srgbClr val="000000"/>
              </a:solidFill>
            </a:endParaRPr>
          </a:p>
          <a:p>
            <a:pPr marL="0" indent="0">
              <a:buNone/>
            </a:pPr>
            <a:endParaRPr lang="en-US" dirty="0"/>
          </a:p>
        </p:txBody>
      </p:sp>
    </p:spTree>
    <p:extLst>
      <p:ext uri="{BB962C8B-B14F-4D97-AF65-F5344CB8AC3E}">
        <p14:creationId xmlns:p14="http://schemas.microsoft.com/office/powerpoint/2010/main" val="3575716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67" y="-111617"/>
            <a:ext cx="10131425" cy="1456267"/>
          </a:xfrm>
        </p:spPr>
        <p:txBody>
          <a:bodyPr/>
          <a:lstStyle/>
          <a:p>
            <a:r>
              <a:rPr lang="en-US" altLang="en-US" b="1" kern="0" dirty="0">
                <a:solidFill>
                  <a:srgbClr val="FFFF00"/>
                </a:solidFill>
                <a:latin typeface="Verdana"/>
              </a:rPr>
              <a:t>Acting humanly: Turing test</a:t>
            </a:r>
            <a:endParaRPr lang="en-US" dirty="0">
              <a:solidFill>
                <a:srgbClr val="FFFF00"/>
              </a:solidFill>
            </a:endParaRPr>
          </a:p>
        </p:txBody>
      </p:sp>
      <p:sp>
        <p:nvSpPr>
          <p:cNvPr id="3" name="Content Placeholder 2"/>
          <p:cNvSpPr>
            <a:spLocks noGrp="1"/>
          </p:cNvSpPr>
          <p:nvPr>
            <p:ph idx="1"/>
          </p:nvPr>
        </p:nvSpPr>
        <p:spPr>
          <a:xfrm>
            <a:off x="363829" y="326146"/>
            <a:ext cx="10131425" cy="3649133"/>
          </a:xfrm>
        </p:spPr>
        <p:txBody>
          <a:bodyPr/>
          <a:lstStyle/>
          <a:p>
            <a:pPr lvl="0" eaLnBrk="0" fontAlgn="base" hangingPunct="0">
              <a:lnSpc>
                <a:spcPct val="150000"/>
              </a:lnSpc>
              <a:spcAft>
                <a:spcPct val="0"/>
              </a:spcAft>
              <a:buFontTx/>
              <a:buChar char="•"/>
            </a:pPr>
            <a:r>
              <a:rPr lang="en-US" altLang="en-US" kern="0" dirty="0">
                <a:latin typeface="Verdana"/>
              </a:rPr>
              <a:t> Alan Turing (1950) "Computing machinery and intelligence“</a:t>
            </a:r>
          </a:p>
          <a:p>
            <a:pPr lvl="0" eaLnBrk="0" fontAlgn="base" hangingPunct="0">
              <a:lnSpc>
                <a:spcPct val="150000"/>
              </a:lnSpc>
              <a:spcAft>
                <a:spcPct val="0"/>
              </a:spcAft>
              <a:buFontTx/>
              <a:buChar char="•"/>
            </a:pPr>
            <a:r>
              <a:rPr lang="en-US" altLang="en-US" kern="0" dirty="0">
                <a:latin typeface="Verdana"/>
              </a:rPr>
              <a:t>"Can machines think?" </a:t>
            </a:r>
            <a:r>
              <a:rPr lang="en-US" altLang="en-US" kern="0" dirty="0">
                <a:latin typeface="Verdana"/>
                <a:sym typeface="Wingdings" pitchFamily="2" charset="2"/>
              </a:rPr>
              <a:t></a:t>
            </a:r>
            <a:r>
              <a:rPr lang="en-US" altLang="en-US" kern="0" dirty="0">
                <a:latin typeface="Verdana"/>
              </a:rPr>
              <a:t> "Can machines behave intelligently?“</a:t>
            </a:r>
          </a:p>
          <a:p>
            <a:pPr lvl="0" eaLnBrk="0" fontAlgn="base" hangingPunct="0">
              <a:lnSpc>
                <a:spcPct val="150000"/>
              </a:lnSpc>
              <a:spcAft>
                <a:spcPct val="0"/>
              </a:spcAft>
              <a:buFontTx/>
              <a:buChar char="•"/>
            </a:pPr>
            <a:r>
              <a:rPr lang="en-US" altLang="en-US" kern="0" dirty="0">
                <a:latin typeface="Verdana"/>
              </a:rPr>
              <a:t>Operational test for intelligent behavior: the Imitation Game</a:t>
            </a:r>
          </a:p>
          <a:p>
            <a:pPr marL="0" indent="0">
              <a:buNone/>
            </a:pPr>
            <a:endParaRPr lang="en-US" dirty="0"/>
          </a:p>
          <a:p>
            <a:pPr marL="0" indent="0">
              <a:buNone/>
            </a:pPr>
            <a:endParaRPr lang="en-US" dirty="0"/>
          </a:p>
        </p:txBody>
      </p:sp>
      <p:pic>
        <p:nvPicPr>
          <p:cNvPr id="4" name="Picture 4" descr="turi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193701" y="2712076"/>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88135" y="4248679"/>
            <a:ext cx="9483144" cy="1323439"/>
          </a:xfrm>
          <a:prstGeom prst="rect">
            <a:avLst/>
          </a:prstGeom>
        </p:spPr>
        <p:txBody>
          <a:bodyPr wrap="square">
            <a:spAutoFit/>
          </a:bodyPr>
          <a:lstStyle/>
          <a:p>
            <a:pPr algn="just"/>
            <a:r>
              <a:rPr lang="en-US" sz="2000" dirty="0">
                <a:latin typeface="Verdana" panose="020B0604030504040204" pitchFamily="34" charset="0"/>
                <a:ea typeface="Verdana" panose="020B0604030504040204" pitchFamily="34" charset="0"/>
                <a:cs typeface="Verdana" panose="020B0604030504040204" pitchFamily="34" charset="0"/>
              </a:rPr>
              <a:t>It was designed to provide a satisfactory operational definition of intelligence. A computer passes the test if a human interrogator, after posing some written questions, cannot tell whether the written responses come from a person or from a computer. </a:t>
            </a:r>
            <a:endParaRPr lang="en-US" altLang="en-US" sz="1400" kern="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81973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Thinking humanly: The cognitive modeling 					approach</a:t>
            </a:r>
            <a:endParaRPr lang="en-US" dirty="0">
              <a:solidFill>
                <a:srgbClr val="FFFF00"/>
              </a:solidFill>
            </a:endParaRPr>
          </a:p>
        </p:txBody>
      </p:sp>
      <p:sp>
        <p:nvSpPr>
          <p:cNvPr id="3" name="Content Placeholder 2"/>
          <p:cNvSpPr>
            <a:spLocks noGrp="1"/>
          </p:cNvSpPr>
          <p:nvPr>
            <p:ph idx="1"/>
          </p:nvPr>
        </p:nvSpPr>
        <p:spPr>
          <a:xfrm>
            <a:off x="685801" y="1854559"/>
            <a:ext cx="10131425" cy="4211390"/>
          </a:xfrm>
        </p:spPr>
        <p:txBody>
          <a:bodyPr>
            <a:normAutofit fontScale="77500" lnSpcReduction="20000"/>
          </a:bodyPr>
          <a:lstStyle/>
          <a:p>
            <a:r>
              <a:rPr lang="en-US" sz="2300" b="1" dirty="0">
                <a:latin typeface="Verdana" panose="020B0604030504040204" pitchFamily="34" charset="0"/>
                <a:ea typeface="Verdana" panose="020B0604030504040204" pitchFamily="34" charset="0"/>
                <a:cs typeface="Verdana" panose="020B0604030504040204" pitchFamily="34" charset="0"/>
              </a:rPr>
              <a:t>Requires detailed matching of computer behavior and timing to detailed measurements of human subjects gathered in psychological experiments.</a:t>
            </a:r>
          </a:p>
          <a:p>
            <a:endParaRPr lang="en-US" sz="2300" b="1" dirty="0">
              <a:latin typeface="Verdana" panose="020B060403050404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2300" b="1" kern="0" dirty="0">
                <a:latin typeface="Verdana"/>
              </a:rPr>
              <a:t>Cognitive Science approach</a:t>
            </a:r>
          </a:p>
          <a:p>
            <a:pPr lvl="1" eaLnBrk="0" fontAlgn="base" hangingPunct="0">
              <a:spcAft>
                <a:spcPct val="0"/>
              </a:spcAft>
              <a:buFontTx/>
              <a:buChar char="–"/>
            </a:pPr>
            <a:r>
              <a:rPr lang="en-US" altLang="en-US" sz="2300" b="1" kern="0" dirty="0">
                <a:latin typeface="Verdana"/>
              </a:rPr>
              <a:t>Try to get “inside” our minds</a:t>
            </a:r>
          </a:p>
          <a:p>
            <a:pPr lvl="1" eaLnBrk="0" fontAlgn="base" hangingPunct="0">
              <a:spcAft>
                <a:spcPct val="0"/>
              </a:spcAft>
              <a:buFontTx/>
              <a:buChar char="–"/>
            </a:pPr>
            <a:r>
              <a:rPr lang="en-US" altLang="en-US" sz="2300" b="1" kern="0" dirty="0">
                <a:latin typeface="Verdana"/>
              </a:rPr>
              <a:t>E.g., conduct experiments with people to try to “reverse-engineer” how we reason, learning, remember, predict</a:t>
            </a:r>
          </a:p>
          <a:p>
            <a:pPr lvl="1" eaLnBrk="0" fontAlgn="base" hangingPunct="0">
              <a:spcAft>
                <a:spcPct val="0"/>
              </a:spcAft>
              <a:buFontTx/>
              <a:buChar char="–"/>
            </a:pPr>
            <a:endParaRPr lang="en-US" altLang="en-US" sz="2300" b="1" kern="0" dirty="0">
              <a:latin typeface="Verdana"/>
            </a:endParaRPr>
          </a:p>
          <a:p>
            <a:r>
              <a:rPr lang="en-US" sz="2300" b="1" dirty="0">
                <a:latin typeface="Verdana" panose="020B0604030504040204" pitchFamily="34" charset="0"/>
                <a:ea typeface="Verdana" panose="020B0604030504040204" pitchFamily="34" charset="0"/>
                <a:cs typeface="Verdana" panose="020B0604030504040204" pitchFamily="34" charset="0"/>
              </a:rPr>
              <a:t>So, we need to get </a:t>
            </a:r>
            <a:r>
              <a:rPr lang="en-US" sz="2300" b="1" i="1" dirty="0">
                <a:latin typeface="Verdana" panose="020B0604030504040204" pitchFamily="34" charset="0"/>
                <a:ea typeface="Verdana" panose="020B0604030504040204" pitchFamily="34" charset="0"/>
                <a:cs typeface="Verdana" panose="020B0604030504040204" pitchFamily="34" charset="0"/>
              </a:rPr>
              <a:t>inside </a:t>
            </a:r>
            <a:r>
              <a:rPr lang="en-US" sz="2300" b="1" dirty="0">
                <a:latin typeface="Verdana" panose="020B0604030504040204" pitchFamily="34" charset="0"/>
                <a:ea typeface="Verdana" panose="020B0604030504040204" pitchFamily="34" charset="0"/>
                <a:cs typeface="Verdana" panose="020B0604030504040204" pitchFamily="34" charset="0"/>
              </a:rPr>
              <a:t>the actual workings of human minds.</a:t>
            </a:r>
          </a:p>
          <a:p>
            <a:r>
              <a:rPr lang="en-US" sz="2300" b="1" dirty="0">
                <a:latin typeface="Verdana" panose="020B0604030504040204" pitchFamily="34" charset="0"/>
                <a:ea typeface="Verdana" panose="020B0604030504040204" pitchFamily="34" charset="0"/>
                <a:cs typeface="Verdana" panose="020B0604030504040204" pitchFamily="34" charset="0"/>
              </a:rPr>
              <a:t>There are three ways to do this: </a:t>
            </a:r>
          </a:p>
          <a:p>
            <a:r>
              <a:rPr lang="en-US" sz="2300" b="1" dirty="0">
                <a:latin typeface="Verdana" panose="020B0604030504040204" pitchFamily="34" charset="0"/>
                <a:ea typeface="Verdana" panose="020B0604030504040204" pitchFamily="34" charset="0"/>
                <a:cs typeface="Verdana" panose="020B0604030504040204" pitchFamily="34" charset="0"/>
              </a:rPr>
              <a:t>through introspection—trying to catch our own thoughts as they go by; </a:t>
            </a:r>
          </a:p>
          <a:p>
            <a:r>
              <a:rPr lang="en-US" sz="2300" b="1" dirty="0">
                <a:latin typeface="Verdana" panose="020B0604030504040204" pitchFamily="34" charset="0"/>
                <a:ea typeface="Verdana" panose="020B0604030504040204" pitchFamily="34" charset="0"/>
                <a:cs typeface="Verdana" panose="020B0604030504040204" pitchFamily="34" charset="0"/>
              </a:rPr>
              <a:t>through psychological experiments—observing a person in action; </a:t>
            </a:r>
          </a:p>
          <a:p>
            <a:r>
              <a:rPr lang="en-US" sz="2300" b="1" dirty="0">
                <a:latin typeface="Verdana" panose="020B0604030504040204" pitchFamily="34" charset="0"/>
                <a:ea typeface="Verdana" panose="020B0604030504040204" pitchFamily="34" charset="0"/>
                <a:cs typeface="Verdana" panose="020B0604030504040204" pitchFamily="34" charset="0"/>
              </a:rPr>
              <a:t>and through brain imaging—observing the brain in action.</a:t>
            </a:r>
            <a:endParaRPr lang="en-US" altLang="en-US" sz="2300" b="1" kern="0" dirty="0">
              <a:latin typeface="Verdana" panose="020B0604030504040204" pitchFamily="34" charset="0"/>
              <a:ea typeface="Verdana" panose="020B0604030504040204" pitchFamily="34" charset="0"/>
              <a:cs typeface="Verdana" panose="020B0604030504040204" pitchFamily="34" charset="0"/>
            </a:endParaRPr>
          </a:p>
          <a:p>
            <a:endParaRPr lang="en-US" dirty="0"/>
          </a:p>
        </p:txBody>
      </p:sp>
    </p:spTree>
    <p:extLst>
      <p:ext uri="{BB962C8B-B14F-4D97-AF65-F5344CB8AC3E}">
        <p14:creationId xmlns:p14="http://schemas.microsoft.com/office/powerpoint/2010/main" val="245320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978" y="773113"/>
            <a:ext cx="9155788" cy="5018087"/>
          </a:xfrm>
        </p:spPr>
      </p:pic>
      <p:sp>
        <p:nvSpPr>
          <p:cNvPr id="6" name="TextBox 5"/>
          <p:cNvSpPr txBox="1"/>
          <p:nvPr/>
        </p:nvSpPr>
        <p:spPr>
          <a:xfrm>
            <a:off x="7959144" y="5035639"/>
            <a:ext cx="2498501" cy="63106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01371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Course Catalog</a:t>
            </a:r>
          </a:p>
        </p:txBody>
      </p:sp>
      <p:sp>
        <p:nvSpPr>
          <p:cNvPr id="3" name="Content Placeholder 2"/>
          <p:cNvSpPr>
            <a:spLocks noGrp="1"/>
          </p:cNvSpPr>
          <p:nvPr>
            <p:ph idx="1"/>
          </p:nvPr>
        </p:nvSpPr>
        <p:spPr>
          <a:xfrm>
            <a:off x="685801" y="2065867"/>
            <a:ext cx="10131425" cy="3649133"/>
          </a:xfrm>
        </p:spPr>
        <p:txBody>
          <a:bodyPr>
            <a:normAutofit fontScale="32500" lnSpcReduction="20000"/>
          </a:bodyPr>
          <a:lstStyle/>
          <a:p>
            <a:r>
              <a:rPr lang="en-US" sz="8600" dirty="0"/>
              <a:t>1: Introduction  (Agents)                                   8: Learning</a:t>
            </a:r>
          </a:p>
          <a:p>
            <a:r>
              <a:rPr lang="en-US" sz="8600" dirty="0"/>
              <a:t>2: Uninformed Search				     </a:t>
            </a:r>
          </a:p>
          <a:p>
            <a:r>
              <a:rPr lang="en-US" sz="8600" dirty="0"/>
              <a:t>3: Informed Search</a:t>
            </a:r>
          </a:p>
          <a:p>
            <a:r>
              <a:rPr lang="en-US" sz="8600" dirty="0"/>
              <a:t>4: CSPs </a:t>
            </a:r>
          </a:p>
          <a:p>
            <a:r>
              <a:rPr lang="en-US" sz="8600" dirty="0"/>
              <a:t>5: Adversarial Search</a:t>
            </a:r>
          </a:p>
          <a:p>
            <a:r>
              <a:rPr lang="en-US" sz="8600" dirty="0"/>
              <a:t>6: Knowledge based agents</a:t>
            </a:r>
          </a:p>
          <a:p>
            <a:r>
              <a:rPr lang="en-US" sz="8600" dirty="0"/>
              <a:t>7:</a:t>
            </a:r>
            <a:r>
              <a:rPr lang="en-US" sz="8000" dirty="0"/>
              <a:t> Uncertainty</a:t>
            </a:r>
          </a:p>
          <a:p>
            <a:endParaRPr lang="en-US" dirty="0"/>
          </a:p>
        </p:txBody>
      </p:sp>
    </p:spTree>
    <p:extLst>
      <p:ext uri="{BB962C8B-B14F-4D97-AF65-F5344CB8AC3E}">
        <p14:creationId xmlns:p14="http://schemas.microsoft.com/office/powerpoint/2010/main" val="92401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FFFF00"/>
                </a:solidFill>
              </a:rPr>
              <a:t>Thinking Rationally: Laws of Thought</a:t>
            </a:r>
            <a:endParaRPr lang="en-US" dirty="0">
              <a:solidFill>
                <a:srgbClr val="FFFF00"/>
              </a:solidFill>
            </a:endParaRP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Formalize “correct” reasoning using a mathematical model (e.g. of deductive reasoning/logical conclusion).</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Logics Program: Encode knowledge in formal logical statements and use mathematical deduction to perform reasoning:</a:t>
            </a:r>
          </a:p>
          <a:p>
            <a:r>
              <a:rPr lang="en-US" dirty="0">
                <a:solidFill>
                  <a:srgbClr val="FFFF00"/>
                </a:solidFill>
                <a:latin typeface="Verdana" panose="020B0604030504040204" pitchFamily="34" charset="0"/>
                <a:ea typeface="Verdana" panose="020B0604030504040204" pitchFamily="34" charset="0"/>
                <a:cs typeface="Verdana" panose="020B0604030504040204" pitchFamily="34" charset="0"/>
              </a:rPr>
              <a:t>Problems:</a:t>
            </a:r>
          </a:p>
          <a:p>
            <a:r>
              <a:rPr lang="en-US" dirty="0">
                <a:latin typeface="Verdana" panose="020B0604030504040204" pitchFamily="34" charset="0"/>
                <a:ea typeface="Verdana" panose="020B0604030504040204" pitchFamily="34" charset="0"/>
                <a:cs typeface="Verdana" panose="020B0604030504040204" pitchFamily="34" charset="0"/>
              </a:rPr>
              <a:t>-Formalizing common sense knowledge is difficult.</a:t>
            </a:r>
          </a:p>
          <a:p>
            <a:r>
              <a:rPr lang="en-US" dirty="0">
                <a:latin typeface="Verdana" panose="020B0604030504040204" pitchFamily="34" charset="0"/>
                <a:ea typeface="Verdana" panose="020B0604030504040204" pitchFamily="34" charset="0"/>
                <a:cs typeface="Verdana" panose="020B0604030504040204" pitchFamily="34" charset="0"/>
              </a:rPr>
              <a:t>-General deductive inference is computationally</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intractable.</a:t>
            </a:r>
          </a:p>
          <a:p>
            <a:pPr marL="0" indent="0">
              <a:buNone/>
            </a:pPr>
            <a:endParaRPr lang="en-US" dirty="0"/>
          </a:p>
        </p:txBody>
      </p:sp>
    </p:spTree>
    <p:extLst>
      <p:ext uri="{BB962C8B-B14F-4D97-AF65-F5344CB8AC3E}">
        <p14:creationId xmlns:p14="http://schemas.microsoft.com/office/powerpoint/2010/main" val="3851795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17" y="0"/>
            <a:ext cx="10131425" cy="1456267"/>
          </a:xfrm>
        </p:spPr>
        <p:txBody>
          <a:bodyPr/>
          <a:lstStyle/>
          <a:p>
            <a:r>
              <a:rPr lang="en-US" altLang="en-US" b="1" dirty="0">
                <a:solidFill>
                  <a:srgbClr val="FFFF00"/>
                </a:solidFill>
              </a:rPr>
              <a:t>Acting Rationally: The Rational Agent</a:t>
            </a:r>
            <a:endParaRPr lang="en-US" dirty="0">
              <a:solidFill>
                <a:srgbClr val="FFFF00"/>
              </a:solidFill>
            </a:endParaRPr>
          </a:p>
        </p:txBody>
      </p:sp>
      <p:sp>
        <p:nvSpPr>
          <p:cNvPr id="3" name="Content Placeholder 2"/>
          <p:cNvSpPr>
            <a:spLocks noGrp="1"/>
          </p:cNvSpPr>
          <p:nvPr>
            <p:ph idx="1"/>
          </p:nvPr>
        </p:nvSpPr>
        <p:spPr>
          <a:xfrm>
            <a:off x="492617" y="1356456"/>
            <a:ext cx="10131425" cy="3649133"/>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An agent is an entity that perceives its environment and is able to execute actions to change it.</a:t>
            </a:r>
          </a:p>
          <a:p>
            <a:r>
              <a:rPr lang="en-US" dirty="0">
                <a:latin typeface="Verdana" panose="020B0604030504040204" pitchFamily="34" charset="0"/>
                <a:ea typeface="Verdana" panose="020B0604030504040204" pitchFamily="34" charset="0"/>
                <a:cs typeface="Verdana" panose="020B0604030504040204" pitchFamily="34" charset="0"/>
              </a:rPr>
              <a:t>Agents have inherent goals that they want to achieve (e.g. survive, reproduce).</a:t>
            </a:r>
          </a:p>
          <a:p>
            <a:r>
              <a:rPr lang="en-US" dirty="0">
                <a:latin typeface="Verdana" panose="020B0604030504040204" pitchFamily="34" charset="0"/>
                <a:ea typeface="Verdana" panose="020B0604030504040204" pitchFamily="34" charset="0"/>
                <a:cs typeface="Verdana" panose="020B0604030504040204" pitchFamily="34" charset="0"/>
              </a:rPr>
              <a:t>A rational agent acts in a way to maximize the achievement of its goals.</a:t>
            </a:r>
          </a:p>
          <a:p>
            <a:r>
              <a:rPr lang="en-US" dirty="0">
                <a:latin typeface="Verdana" panose="020B0604030504040204" pitchFamily="34" charset="0"/>
                <a:ea typeface="Verdana" panose="020B0604030504040204" pitchFamily="34" charset="0"/>
                <a:cs typeface="Verdana" panose="020B0604030504040204" pitchFamily="34" charset="0"/>
              </a:rPr>
              <a:t>True maximization of goals requires omniscience and unlimited computational abilities.</a:t>
            </a:r>
          </a:p>
          <a:p>
            <a:r>
              <a:rPr lang="en-US" dirty="0">
                <a:latin typeface="Verdana" panose="020B0604030504040204" pitchFamily="34" charset="0"/>
                <a:ea typeface="Verdana" panose="020B0604030504040204" pitchFamily="34" charset="0"/>
                <a:cs typeface="Verdana" panose="020B0604030504040204" pitchFamily="34" charset="0"/>
              </a:rPr>
              <a:t>Limited rationality involves maximizing goals within the computational and other resources available.</a:t>
            </a:r>
          </a:p>
          <a:p>
            <a:pPr marL="0" indent="0">
              <a:buNone/>
            </a:pPr>
            <a:endParaRPr lang="en-US" dirty="0"/>
          </a:p>
        </p:txBody>
      </p:sp>
    </p:spTree>
    <p:extLst>
      <p:ext uri="{BB962C8B-B14F-4D97-AF65-F5344CB8AC3E}">
        <p14:creationId xmlns:p14="http://schemas.microsoft.com/office/powerpoint/2010/main" val="3078685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254" y="0"/>
            <a:ext cx="10131425" cy="1456267"/>
          </a:xfrm>
        </p:spPr>
        <p:txBody>
          <a:bodyPr/>
          <a:lstStyle/>
          <a:p>
            <a:r>
              <a:rPr lang="en-US" altLang="en-US" b="1" kern="0" dirty="0">
                <a:solidFill>
                  <a:srgbClr val="FFFF00"/>
                </a:solidFill>
                <a:latin typeface="Verdana"/>
              </a:rPr>
              <a:t>Foundations of Artificial Intelligence</a:t>
            </a:r>
            <a:endParaRPr lang="en-US" dirty="0">
              <a:solidFill>
                <a:srgbClr val="FFFF00"/>
              </a:solidFill>
            </a:endParaRPr>
          </a:p>
        </p:txBody>
      </p:sp>
      <p:sp>
        <p:nvSpPr>
          <p:cNvPr id="3" name="Content Placeholder 2"/>
          <p:cNvSpPr>
            <a:spLocks noGrp="1"/>
          </p:cNvSpPr>
          <p:nvPr>
            <p:ph idx="1"/>
          </p:nvPr>
        </p:nvSpPr>
        <p:spPr/>
        <p:txBody>
          <a:bodyPr>
            <a:normAutofit fontScale="25000" lnSpcReduction="20000"/>
          </a:bodyPr>
          <a:lstStyle/>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Philosophy	</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Logic, methods of reasoning, mind as physical system,    						foundations of learning, language , rationality.</a:t>
            </a:r>
          </a:p>
          <a:p>
            <a:pPr marL="0" lvl="0" indent="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Mathematics</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formal representation and proof, algorithms , computation.</a:t>
            </a:r>
          </a:p>
          <a:p>
            <a:pPr marL="0" lvl="0" indent="0" eaLnBrk="0" fontAlgn="base" hangingPunct="0">
              <a:spcAft>
                <a:spcPct val="0"/>
              </a:spcAft>
              <a:buNone/>
            </a:pPr>
            <a:r>
              <a:rPr lang="en-US" altLang="en-US" sz="7200" kern="0" dirty="0">
                <a:latin typeface="Arial Black" panose="020B0A04020102020204" pitchFamily="34" charset="0"/>
                <a:ea typeface="Verdana" panose="020B0604030504040204" pitchFamily="34" charset="0"/>
                <a:cs typeface="Verdana" panose="020B0604030504040204" pitchFamily="34" charset="0"/>
              </a:rPr>
              <a:t>      </a:t>
            </a:r>
          </a:p>
          <a:p>
            <a:pPr lvl="0" algn="just"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Probability/statistics</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modeling uncertainty, learning from data</a:t>
            </a:r>
          </a:p>
          <a:p>
            <a:pPr marL="0" lvl="0" indent="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Economics</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utility, decision theory, rational economic agents </a:t>
            </a:r>
          </a:p>
          <a:p>
            <a:pPr marL="0" lvl="0" indent="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Neuroscience</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neurons as information processing units.</a:t>
            </a:r>
          </a:p>
          <a:p>
            <a:pPr marL="0" lvl="0" indent="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Computer </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building fast computers </a:t>
            </a:r>
            <a:br>
              <a:rPr lang="en-US" altLang="en-US" sz="7200" kern="0" dirty="0">
                <a:latin typeface="Arial Black" panose="020B0A04020102020204" pitchFamily="34" charset="0"/>
                <a:ea typeface="Verdana" panose="020B0604030504040204" pitchFamily="34" charset="0"/>
                <a:cs typeface="Verdana" panose="020B0604030504040204" pitchFamily="34" charset="0"/>
              </a:rPr>
            </a:b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engineering</a:t>
            </a:r>
          </a:p>
          <a:p>
            <a:pPr marL="0" lvl="0" indent="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Psychology</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how do people behave, perceive, process cognitive  science    	                       information,  represent knowledge.</a:t>
            </a:r>
          </a:p>
          <a:p>
            <a:pPr lvl="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Linguistics	</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knowledge representation, grammars</a:t>
            </a:r>
          </a:p>
          <a:p>
            <a:pPr marL="0" indent="0">
              <a:buNone/>
            </a:pPr>
            <a:endParaRPr lang="en-US" dirty="0"/>
          </a:p>
        </p:txBody>
      </p:sp>
    </p:spTree>
    <p:extLst>
      <p:ext uri="{BB962C8B-B14F-4D97-AF65-F5344CB8AC3E}">
        <p14:creationId xmlns:p14="http://schemas.microsoft.com/office/powerpoint/2010/main" val="3200588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586" y="0"/>
            <a:ext cx="10131425" cy="1456267"/>
          </a:xfrm>
        </p:spPr>
        <p:txBody>
          <a:bodyPr/>
          <a:lstStyle/>
          <a:p>
            <a:r>
              <a:rPr lang="en-US" b="1" dirty="0"/>
              <a:t>AI Umbrella</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56822" y="1339403"/>
            <a:ext cx="10496281" cy="5306096"/>
          </a:xfrm>
        </p:spPr>
      </p:pic>
    </p:spTree>
    <p:extLst>
      <p:ext uri="{BB962C8B-B14F-4D97-AF65-F5344CB8AC3E}">
        <p14:creationId xmlns:p14="http://schemas.microsoft.com/office/powerpoint/2010/main" val="3509253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4902"/>
            <a:ext cx="10131425" cy="832834"/>
          </a:xfrm>
        </p:spPr>
        <p:txBody>
          <a:bodyPr/>
          <a:lstStyle/>
          <a:p>
            <a:r>
              <a:rPr lang="en-US" b="1" dirty="0">
                <a:solidFill>
                  <a:srgbClr val="FFFF00"/>
                </a:solidFill>
              </a:rPr>
              <a:t>Voice Enabled Elevator</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664" t="7763" r="42120" b="8605"/>
          <a:stretch/>
        </p:blipFill>
        <p:spPr>
          <a:xfrm>
            <a:off x="222162" y="1837388"/>
            <a:ext cx="3693015" cy="3275524"/>
          </a:xfrm>
        </p:spPr>
      </p:pic>
      <p:sp>
        <p:nvSpPr>
          <p:cNvPr id="5" name="TextBox 4"/>
          <p:cNvSpPr txBox="1"/>
          <p:nvPr/>
        </p:nvSpPr>
        <p:spPr>
          <a:xfrm>
            <a:off x="1654325" y="2099257"/>
            <a:ext cx="2537138" cy="450761"/>
          </a:xfrm>
          <a:prstGeom prst="rect">
            <a:avLst/>
          </a:prstGeom>
          <a:solidFill>
            <a:schemeClr val="tx1"/>
          </a:solidFill>
        </p:spPr>
        <p:txBody>
          <a:bodyPr wrap="square" rtlCol="0">
            <a:spAutoFit/>
          </a:bodyPr>
          <a:lstStyle/>
          <a:p>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898" t="21767" r="4524" b="13714"/>
          <a:stretch/>
        </p:blipFill>
        <p:spPr>
          <a:xfrm>
            <a:off x="3915176" y="2550018"/>
            <a:ext cx="8190963" cy="3275523"/>
          </a:xfrm>
          <a:prstGeom prst="rect">
            <a:avLst/>
          </a:prstGeom>
        </p:spPr>
      </p:pic>
      <p:sp>
        <p:nvSpPr>
          <p:cNvPr id="7" name="TextBox 6"/>
          <p:cNvSpPr txBox="1"/>
          <p:nvPr/>
        </p:nvSpPr>
        <p:spPr>
          <a:xfrm>
            <a:off x="3915176" y="1837388"/>
            <a:ext cx="8190963" cy="712630"/>
          </a:xfrm>
          <a:prstGeom prst="rect">
            <a:avLst/>
          </a:prstGeom>
          <a:solidFill>
            <a:schemeClr val="tx1"/>
          </a:solidFill>
        </p:spPr>
        <p:txBody>
          <a:bodyPr wrap="square" rtlCol="0">
            <a:spAutoFit/>
          </a:bodyPr>
          <a:lstStyle/>
          <a:p>
            <a:endParaRPr lang="en-US" dirty="0"/>
          </a:p>
        </p:txBody>
      </p:sp>
      <p:sp>
        <p:nvSpPr>
          <p:cNvPr id="8" name="TextBox 7"/>
          <p:cNvSpPr txBox="1"/>
          <p:nvPr/>
        </p:nvSpPr>
        <p:spPr>
          <a:xfrm>
            <a:off x="222161" y="5112911"/>
            <a:ext cx="3693014" cy="712629"/>
          </a:xfrm>
          <a:prstGeom prst="rect">
            <a:avLst/>
          </a:prstGeom>
          <a:solidFill>
            <a:schemeClr val="tx1"/>
          </a:solidFill>
        </p:spPr>
        <p:txBody>
          <a:bodyPr wrap="square" rtlCol="0">
            <a:spAutoFit/>
          </a:bodyPr>
          <a:lstStyle/>
          <a:p>
            <a:endParaRPr lang="en-US" dirty="0"/>
          </a:p>
        </p:txBody>
      </p:sp>
      <p:cxnSp>
        <p:nvCxnSpPr>
          <p:cNvPr id="11" name="Straight Arrow Connector 10"/>
          <p:cNvCxnSpPr/>
          <p:nvPr/>
        </p:nvCxnSpPr>
        <p:spPr>
          <a:xfrm>
            <a:off x="3915175" y="370911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5-Point Star 13"/>
          <p:cNvSpPr/>
          <p:nvPr/>
        </p:nvSpPr>
        <p:spPr>
          <a:xfrm>
            <a:off x="10907377" y="5112911"/>
            <a:ext cx="709367" cy="356314"/>
          </a:xfrm>
          <a:prstGeom prst="star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7858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91" y="0"/>
            <a:ext cx="10131425" cy="1456267"/>
          </a:xfrm>
        </p:spPr>
        <p:txBody>
          <a:bodyPr/>
          <a:lstStyle/>
          <a:p>
            <a:r>
              <a:rPr lang="en-US" altLang="en-US" b="1" kern="0" dirty="0">
                <a:solidFill>
                  <a:srgbClr val="FFFF00"/>
                </a:solidFill>
                <a:latin typeface="Verdana"/>
              </a:rPr>
              <a:t>Can Computers Talk?</a:t>
            </a:r>
            <a:endParaRPr lang="en-US" dirty="0">
              <a:solidFill>
                <a:srgbClr val="FFFF00"/>
              </a:solidFill>
            </a:endParaRPr>
          </a:p>
        </p:txBody>
      </p:sp>
      <p:sp>
        <p:nvSpPr>
          <p:cNvPr id="3" name="Content Placeholder 2"/>
          <p:cNvSpPr>
            <a:spLocks noGrp="1"/>
          </p:cNvSpPr>
          <p:nvPr>
            <p:ph idx="1"/>
          </p:nvPr>
        </p:nvSpPr>
        <p:spPr>
          <a:xfrm>
            <a:off x="672922" y="1317819"/>
            <a:ext cx="10131425" cy="5186012"/>
          </a:xfrm>
        </p:spPr>
        <p:txBody>
          <a:bodyPr>
            <a:noAutofit/>
          </a:bodyPr>
          <a:lstStyle/>
          <a:p>
            <a:pPr lvl="0" eaLnBrk="0" fontAlgn="base" hangingPunct="0">
              <a:spcAft>
                <a:spcPct val="0"/>
              </a:spcAft>
              <a:buFontTx/>
              <a:buChar char="•"/>
            </a:pPr>
            <a:r>
              <a:rPr lang="en-US" altLang="en-US" sz="2000" kern="0" dirty="0">
                <a:latin typeface="Verdana"/>
              </a:rPr>
              <a:t>This is known as “speech synthesis”</a:t>
            </a:r>
          </a:p>
          <a:p>
            <a:pPr lvl="1" eaLnBrk="0" fontAlgn="base" hangingPunct="0">
              <a:spcAft>
                <a:spcPct val="0"/>
              </a:spcAft>
              <a:buFontTx/>
              <a:buChar char="–"/>
            </a:pPr>
            <a:r>
              <a:rPr lang="en-US" altLang="en-US" sz="2000" kern="0" dirty="0">
                <a:latin typeface="Verdana"/>
              </a:rPr>
              <a:t>translate text to phonetic form</a:t>
            </a:r>
          </a:p>
          <a:p>
            <a:pPr lvl="2" eaLnBrk="0" fontAlgn="base" hangingPunct="0">
              <a:spcAft>
                <a:spcPct val="0"/>
              </a:spcAft>
              <a:buFontTx/>
              <a:buChar char="•"/>
            </a:pPr>
            <a:r>
              <a:rPr lang="en-US" altLang="en-US" sz="2000" kern="0" dirty="0">
                <a:latin typeface="Verdana"/>
              </a:rPr>
              <a:t>e.g., “fictitious”  -&gt; </a:t>
            </a:r>
            <a:r>
              <a:rPr lang="en-US" altLang="en-US" sz="2000" kern="0" dirty="0" err="1">
                <a:latin typeface="Verdana"/>
              </a:rPr>
              <a:t>fik-tish-es</a:t>
            </a:r>
            <a:endParaRPr lang="en-US" altLang="en-US" sz="2000" kern="0" dirty="0">
              <a:latin typeface="Verdana"/>
            </a:endParaRPr>
          </a:p>
          <a:p>
            <a:pPr lvl="1" eaLnBrk="0" fontAlgn="base" hangingPunct="0">
              <a:spcAft>
                <a:spcPct val="0"/>
              </a:spcAft>
              <a:buFontTx/>
              <a:buChar char="–"/>
            </a:pPr>
            <a:r>
              <a:rPr lang="en-US" altLang="en-US" sz="2000" kern="0" dirty="0">
                <a:latin typeface="Verdana"/>
              </a:rPr>
              <a:t>use pronunciation rules to map phonemes to actual sound</a:t>
            </a:r>
          </a:p>
          <a:p>
            <a:pPr lvl="2" eaLnBrk="0" fontAlgn="base" hangingPunct="0">
              <a:spcAft>
                <a:spcPct val="0"/>
              </a:spcAft>
              <a:buFontTx/>
              <a:buChar char="•"/>
            </a:pPr>
            <a:r>
              <a:rPr lang="en-US" altLang="en-US" sz="2000" kern="0" dirty="0">
                <a:latin typeface="Verdana"/>
              </a:rPr>
              <a:t>e.g., “</a:t>
            </a:r>
            <a:r>
              <a:rPr lang="en-US" altLang="en-US" sz="2000" kern="0" dirty="0" err="1">
                <a:latin typeface="Verdana"/>
              </a:rPr>
              <a:t>tish</a:t>
            </a:r>
            <a:r>
              <a:rPr lang="en-US" altLang="en-US" sz="2000" kern="0" dirty="0">
                <a:latin typeface="Verdana"/>
              </a:rPr>
              <a:t>”  -&gt; sequence of basic audio sounds</a:t>
            </a:r>
            <a:br>
              <a:rPr lang="en-US" altLang="en-US" sz="2000" kern="0" dirty="0">
                <a:latin typeface="Verdana"/>
              </a:rPr>
            </a:br>
            <a:endParaRPr lang="en-US" altLang="en-US" sz="2000" kern="0" dirty="0">
              <a:latin typeface="Verdana"/>
            </a:endParaRPr>
          </a:p>
          <a:p>
            <a:pPr lvl="0" eaLnBrk="0" fontAlgn="base" hangingPunct="0">
              <a:spcAft>
                <a:spcPct val="0"/>
              </a:spcAft>
              <a:buFontTx/>
              <a:buChar char="•"/>
            </a:pPr>
            <a:r>
              <a:rPr lang="en-US" altLang="en-US" sz="2000" kern="0" dirty="0">
                <a:latin typeface="Verdana"/>
              </a:rPr>
              <a:t>Difficulties</a:t>
            </a:r>
          </a:p>
          <a:p>
            <a:pPr lvl="1" eaLnBrk="0" fontAlgn="base" hangingPunct="0">
              <a:spcAft>
                <a:spcPct val="0"/>
              </a:spcAft>
              <a:buFontTx/>
              <a:buChar char="–"/>
            </a:pPr>
            <a:r>
              <a:rPr lang="en-US" altLang="en-US" sz="2000" kern="0" dirty="0">
                <a:latin typeface="Verdana"/>
              </a:rPr>
              <a:t>sounds made by this “lookup” approach sound unnatural</a:t>
            </a:r>
          </a:p>
          <a:p>
            <a:pPr lvl="1" eaLnBrk="0" fontAlgn="base" hangingPunct="0">
              <a:spcAft>
                <a:spcPct val="0"/>
              </a:spcAft>
              <a:buFontTx/>
              <a:buChar char="–"/>
            </a:pPr>
            <a:r>
              <a:rPr lang="en-US" altLang="en-US" sz="2000" kern="0" dirty="0">
                <a:latin typeface="Verdana"/>
              </a:rPr>
              <a:t>sounds are not independent</a:t>
            </a:r>
          </a:p>
          <a:p>
            <a:pPr lvl="2" eaLnBrk="0" fontAlgn="base" hangingPunct="0">
              <a:spcAft>
                <a:spcPct val="0"/>
              </a:spcAft>
              <a:buFontTx/>
              <a:buChar char="•"/>
            </a:pPr>
            <a:r>
              <a:rPr lang="en-US" altLang="en-US" sz="2000" kern="0" dirty="0">
                <a:latin typeface="Verdana"/>
              </a:rPr>
              <a:t>e.g., “act” and “action”</a:t>
            </a:r>
          </a:p>
          <a:p>
            <a:pPr lvl="2" eaLnBrk="0" fontAlgn="base" hangingPunct="0">
              <a:spcAft>
                <a:spcPct val="0"/>
              </a:spcAft>
              <a:buFontTx/>
              <a:buChar char="•"/>
            </a:pPr>
            <a:r>
              <a:rPr lang="en-US" altLang="en-US" sz="2000" kern="0" dirty="0">
                <a:latin typeface="Verdana"/>
              </a:rPr>
              <a:t>modern systems (e.g., at AT&amp;T) can handle this pretty well</a:t>
            </a:r>
          </a:p>
          <a:p>
            <a:pPr lvl="1" eaLnBrk="0" fontAlgn="base" hangingPunct="0">
              <a:spcAft>
                <a:spcPct val="0"/>
              </a:spcAft>
              <a:buFontTx/>
              <a:buChar char="–"/>
            </a:pPr>
            <a:r>
              <a:rPr lang="en-US" altLang="en-US" sz="2000" kern="0" dirty="0">
                <a:latin typeface="Verdana"/>
              </a:rPr>
              <a:t>a harder problem is emphasis, emotion, </a:t>
            </a:r>
            <a:r>
              <a:rPr lang="en-US" altLang="en-US" sz="2000" kern="0" dirty="0" err="1">
                <a:latin typeface="Verdana"/>
              </a:rPr>
              <a:t>etc</a:t>
            </a:r>
            <a:endParaRPr lang="en-US" altLang="en-US" sz="2000" kern="0" dirty="0">
              <a:latin typeface="Verdana"/>
            </a:endParaRPr>
          </a:p>
          <a:p>
            <a:pPr lvl="2" eaLnBrk="0" fontAlgn="base" hangingPunct="0">
              <a:spcAft>
                <a:spcPct val="0"/>
              </a:spcAft>
              <a:buFontTx/>
              <a:buChar char="•"/>
            </a:pPr>
            <a:r>
              <a:rPr lang="en-US" altLang="en-US" sz="2000" kern="0" dirty="0">
                <a:latin typeface="Verdana"/>
              </a:rPr>
              <a:t>humans understand what they are saying</a:t>
            </a:r>
          </a:p>
          <a:p>
            <a:pPr lvl="2" eaLnBrk="0" fontAlgn="base" hangingPunct="0">
              <a:spcAft>
                <a:spcPct val="0"/>
              </a:spcAft>
              <a:buFontTx/>
              <a:buChar char="•"/>
            </a:pPr>
            <a:r>
              <a:rPr lang="en-US" altLang="en-US" sz="2000" kern="0" dirty="0">
                <a:latin typeface="Verdana"/>
              </a:rPr>
              <a:t>machines don’t: so they sound unnatural</a:t>
            </a:r>
          </a:p>
          <a:p>
            <a:pPr marL="914400" lvl="2" indent="0" eaLnBrk="0" fontAlgn="base" hangingPunct="0">
              <a:spcAft>
                <a:spcPct val="0"/>
              </a:spcAft>
              <a:buNone/>
            </a:pPr>
            <a:endParaRPr lang="en-US" altLang="en-US" sz="2000" kern="0" dirty="0">
              <a:latin typeface="Verdana"/>
            </a:endParaRPr>
          </a:p>
          <a:p>
            <a:pPr lvl="0" eaLnBrk="0" fontAlgn="base" hangingPunct="0">
              <a:spcAft>
                <a:spcPct val="0"/>
              </a:spcAft>
              <a:buFontTx/>
              <a:buChar char="•"/>
            </a:pPr>
            <a:r>
              <a:rPr lang="en-US" altLang="en-US" sz="2000" kern="0" dirty="0">
                <a:latin typeface="Verdana"/>
              </a:rPr>
              <a:t>Conclusion: </a:t>
            </a:r>
          </a:p>
          <a:p>
            <a:pPr lvl="1" eaLnBrk="0" fontAlgn="base" hangingPunct="0">
              <a:spcAft>
                <a:spcPct val="0"/>
              </a:spcAft>
              <a:buFontTx/>
              <a:buChar char="–"/>
            </a:pPr>
            <a:r>
              <a:rPr lang="en-US" altLang="en-US" sz="2000" kern="0" dirty="0">
                <a:latin typeface="Verdana"/>
              </a:rPr>
              <a:t>NO,</a:t>
            </a:r>
            <a:r>
              <a:rPr lang="en-US" altLang="en-US" sz="2000" b="1" kern="0" dirty="0">
                <a:latin typeface="Verdana"/>
              </a:rPr>
              <a:t> </a:t>
            </a:r>
            <a:r>
              <a:rPr lang="en-US" altLang="en-US" sz="2000" kern="0" dirty="0">
                <a:latin typeface="Verdana"/>
              </a:rPr>
              <a:t>for complete sentences</a:t>
            </a:r>
          </a:p>
          <a:p>
            <a:pPr lvl="1" eaLnBrk="0" fontAlgn="base" hangingPunct="0">
              <a:spcAft>
                <a:spcPct val="0"/>
              </a:spcAft>
              <a:buFontTx/>
              <a:buChar char="–"/>
            </a:pPr>
            <a:r>
              <a:rPr lang="en-US" altLang="en-US" sz="2000" kern="0" dirty="0">
                <a:latin typeface="Verdana"/>
              </a:rPr>
              <a:t>YES, for individual words</a:t>
            </a:r>
            <a:endParaRPr lang="en-US" sz="2000" dirty="0"/>
          </a:p>
        </p:txBody>
      </p:sp>
    </p:spTree>
    <p:extLst>
      <p:ext uri="{BB962C8B-B14F-4D97-AF65-F5344CB8AC3E}">
        <p14:creationId xmlns:p14="http://schemas.microsoft.com/office/powerpoint/2010/main" val="865723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Topics</a:t>
            </a:r>
          </a:p>
        </p:txBody>
      </p:sp>
      <p:sp>
        <p:nvSpPr>
          <p:cNvPr id="3" name="Content Placeholder 2"/>
          <p:cNvSpPr>
            <a:spLocks noGrp="1"/>
          </p:cNvSpPr>
          <p:nvPr>
            <p:ph idx="1"/>
          </p:nvPr>
        </p:nvSpPr>
        <p:spPr/>
        <p:txBody>
          <a:bodyPr/>
          <a:lstStyle/>
          <a:p>
            <a:r>
              <a:rPr lang="en-US" sz="2400" b="1" dirty="0"/>
              <a:t>LOAN Prediction</a:t>
            </a:r>
          </a:p>
          <a:p>
            <a:r>
              <a:rPr lang="en-US" sz="2400" b="1" dirty="0"/>
              <a:t>Visual Recognition</a:t>
            </a:r>
          </a:p>
          <a:p>
            <a:r>
              <a:rPr lang="en-US" sz="2400" b="1" dirty="0"/>
              <a:t>Image Recognition</a:t>
            </a:r>
          </a:p>
          <a:p>
            <a:r>
              <a:rPr lang="en-US" sz="2400" b="1" dirty="0"/>
              <a:t>Business (product marketing prediction)</a:t>
            </a:r>
          </a:p>
          <a:p>
            <a:pPr marL="0" indent="0">
              <a:buNone/>
            </a:pPr>
            <a:endParaRPr lang="en-US" sz="2400" b="1" dirty="0"/>
          </a:p>
          <a:p>
            <a:endParaRPr lang="en-US" dirty="0"/>
          </a:p>
          <a:p>
            <a:endParaRPr lang="en-US" dirty="0"/>
          </a:p>
          <a:p>
            <a:endParaRPr lang="en-US" dirty="0"/>
          </a:p>
        </p:txBody>
      </p:sp>
    </p:spTree>
    <p:extLst>
      <p:ext uri="{BB962C8B-B14F-4D97-AF65-F5344CB8AC3E}">
        <p14:creationId xmlns:p14="http://schemas.microsoft.com/office/powerpoint/2010/main" val="1247534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355" y="437882"/>
            <a:ext cx="10506566" cy="5576551"/>
          </a:xfrm>
        </p:spPr>
      </p:pic>
    </p:spTree>
    <p:extLst>
      <p:ext uri="{BB962C8B-B14F-4D97-AF65-F5344CB8AC3E}">
        <p14:creationId xmlns:p14="http://schemas.microsoft.com/office/powerpoint/2010/main" val="4056137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89" y="-9659"/>
            <a:ext cx="10131425" cy="1456267"/>
          </a:xfrm>
        </p:spPr>
        <p:txBody>
          <a:bodyPr/>
          <a:lstStyle/>
          <a:p>
            <a:r>
              <a:rPr lang="en-US" altLang="en-US" b="1" kern="0" dirty="0">
                <a:solidFill>
                  <a:srgbClr val="FFFF00"/>
                </a:solidFill>
                <a:latin typeface="Verdana"/>
              </a:rPr>
              <a:t>Can Computers “see”?</a:t>
            </a:r>
            <a:endParaRPr lang="en-US" dirty="0">
              <a:solidFill>
                <a:srgbClr val="FFFF00"/>
              </a:solidFill>
            </a:endParaRPr>
          </a:p>
        </p:txBody>
      </p:sp>
      <p:sp>
        <p:nvSpPr>
          <p:cNvPr id="3" name="Content Placeholder 2"/>
          <p:cNvSpPr>
            <a:spLocks noGrp="1"/>
          </p:cNvSpPr>
          <p:nvPr>
            <p:ph idx="1"/>
          </p:nvPr>
        </p:nvSpPr>
        <p:spPr>
          <a:xfrm>
            <a:off x="569888" y="519329"/>
            <a:ext cx="10131425" cy="7323905"/>
          </a:xfrm>
        </p:spPr>
        <p:txBody>
          <a:bodyPr>
            <a:normAutofit/>
          </a:bodyPr>
          <a:lstStyle/>
          <a:p>
            <a:pPr marL="0" lvl="0" indent="0" eaLnBrk="0" fontAlgn="base" hangingPunct="0">
              <a:spcAft>
                <a:spcPct val="0"/>
              </a:spcAft>
              <a:buNone/>
            </a:pPr>
            <a:r>
              <a:rPr lang="en-US" altLang="en-US" kern="0" dirty="0">
                <a:latin typeface="Verdana"/>
              </a:rPr>
              <a:t>Recognition v. Understanding (like Speech)</a:t>
            </a:r>
          </a:p>
          <a:p>
            <a:pPr lvl="1" eaLnBrk="0" fontAlgn="base" hangingPunct="0">
              <a:spcAft>
                <a:spcPct val="0"/>
              </a:spcAft>
              <a:buFontTx/>
              <a:buChar char="–"/>
            </a:pPr>
            <a:r>
              <a:rPr lang="en-US" altLang="en-US" kern="0" dirty="0">
                <a:latin typeface="Verdana"/>
              </a:rPr>
              <a:t>Recognition and Understanding of Objects in a scene</a:t>
            </a:r>
          </a:p>
          <a:p>
            <a:pPr lvl="2" eaLnBrk="0" fontAlgn="base" hangingPunct="0">
              <a:spcAft>
                <a:spcPct val="0"/>
              </a:spcAft>
              <a:buFontTx/>
              <a:buChar char="•"/>
            </a:pPr>
            <a:r>
              <a:rPr lang="en-US" altLang="en-US" sz="1600" kern="0" dirty="0">
                <a:latin typeface="Verdana"/>
              </a:rPr>
              <a:t>look around this room</a:t>
            </a:r>
          </a:p>
          <a:p>
            <a:pPr lvl="2" eaLnBrk="0" fontAlgn="base" hangingPunct="0">
              <a:spcAft>
                <a:spcPct val="0"/>
              </a:spcAft>
              <a:buFontTx/>
              <a:buChar char="•"/>
            </a:pPr>
            <a:r>
              <a:rPr lang="en-US" altLang="en-US" sz="1600" kern="0" dirty="0">
                <a:latin typeface="Verdana"/>
              </a:rPr>
              <a:t>you can effortlessly recognize objects</a:t>
            </a:r>
          </a:p>
          <a:p>
            <a:pPr lvl="2" eaLnBrk="0" fontAlgn="base" hangingPunct="0">
              <a:spcAft>
                <a:spcPct val="0"/>
              </a:spcAft>
              <a:buFontTx/>
              <a:buChar char="•"/>
            </a:pPr>
            <a:r>
              <a:rPr lang="en-US" altLang="en-US" sz="1600" kern="0" dirty="0">
                <a:latin typeface="Verdana"/>
              </a:rPr>
              <a:t>human brain can map 2d visual image to 3d “map” </a:t>
            </a:r>
            <a:br>
              <a:rPr lang="en-US" altLang="en-US" sz="1600" kern="0" dirty="0">
                <a:latin typeface="Verdana"/>
              </a:rPr>
            </a:br>
            <a:endParaRPr lang="en-US" altLang="en-US" sz="1600" kern="0" dirty="0">
              <a:latin typeface="Verdana"/>
            </a:endParaRPr>
          </a:p>
          <a:p>
            <a:r>
              <a:rPr lang="en-US" altLang="en-US" kern="0" dirty="0">
                <a:latin typeface="Verdana"/>
              </a:rPr>
              <a:t>Why is visual recognition a hard problem?</a:t>
            </a:r>
          </a:p>
          <a:p>
            <a:endParaRPr lang="en-US" altLang="en-US" kern="0" dirty="0">
              <a:latin typeface="Verdana"/>
            </a:endParaRPr>
          </a:p>
          <a:p>
            <a:pPr marL="0" indent="0">
              <a:buNone/>
            </a:pPr>
            <a:br>
              <a:rPr lang="en-US" altLang="en-US" kern="0" dirty="0">
                <a:latin typeface="Verdana"/>
              </a:rPr>
            </a:br>
            <a:endParaRPr lang="en-US" altLang="en-US" kern="0" dirty="0">
              <a:latin typeface="Verdana"/>
            </a:endParaRPr>
          </a:p>
          <a:p>
            <a:pPr marL="0" indent="0">
              <a:buNone/>
            </a:pPr>
            <a:endParaRPr lang="en-US" dirty="0"/>
          </a:p>
          <a:p>
            <a:pPr lvl="0" eaLnBrk="0" fontAlgn="base" hangingPunct="0">
              <a:spcAft>
                <a:spcPct val="0"/>
              </a:spcAft>
              <a:buFontTx/>
              <a:buChar char="•"/>
            </a:pPr>
            <a:r>
              <a:rPr lang="en-US" altLang="en-US" kern="0" dirty="0">
                <a:latin typeface="Verdana"/>
              </a:rPr>
              <a:t>Conclusion: </a:t>
            </a:r>
          </a:p>
          <a:p>
            <a:pPr lvl="1" eaLnBrk="0" fontAlgn="base" hangingPunct="0">
              <a:spcAft>
                <a:spcPct val="0"/>
              </a:spcAft>
              <a:buFontTx/>
              <a:buChar char="–"/>
            </a:pPr>
            <a:r>
              <a:rPr lang="en-US" altLang="en-US" kern="0" dirty="0">
                <a:latin typeface="Verdana"/>
              </a:rPr>
              <a:t>mostly NO:</a:t>
            </a:r>
            <a:r>
              <a:rPr lang="en-US" altLang="en-US" b="1" kern="0" dirty="0">
                <a:latin typeface="Verdana"/>
              </a:rPr>
              <a:t> </a:t>
            </a:r>
            <a:r>
              <a:rPr lang="en-US" altLang="en-US" kern="0" dirty="0">
                <a:latin typeface="Verdana"/>
              </a:rPr>
              <a:t>computers can only “see” certain types of objects under limited circumstances</a:t>
            </a:r>
          </a:p>
          <a:p>
            <a:pPr lvl="1" eaLnBrk="0" fontAlgn="base" hangingPunct="0">
              <a:spcAft>
                <a:spcPct val="0"/>
              </a:spcAft>
              <a:buFontTx/>
              <a:buChar char="–"/>
            </a:pPr>
            <a:r>
              <a:rPr lang="en-US" altLang="en-US" kern="0" dirty="0">
                <a:latin typeface="Verdana"/>
              </a:rPr>
              <a:t>YES for certain constrained problems (e.g., face recognition)</a:t>
            </a:r>
          </a:p>
          <a:p>
            <a:pPr marL="0" indent="0">
              <a:buNone/>
            </a:pPr>
            <a:endParaRPr lang="en-US" dirty="0"/>
          </a:p>
          <a:p>
            <a:endParaRPr lang="en-US" dirty="0"/>
          </a:p>
        </p:txBody>
      </p:sp>
      <p:sp>
        <p:nvSpPr>
          <p:cNvPr id="23" name="Rectangle 22"/>
          <p:cNvSpPr/>
          <p:nvPr/>
        </p:nvSpPr>
        <p:spPr>
          <a:xfrm>
            <a:off x="3060611" y="3606650"/>
            <a:ext cx="5602310" cy="13651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21"/>
          <p:cNvGrpSpPr>
            <a:grpSpLocks/>
          </p:cNvGrpSpPr>
          <p:nvPr/>
        </p:nvGrpSpPr>
        <p:grpSpPr bwMode="auto">
          <a:xfrm>
            <a:off x="3187611" y="3609781"/>
            <a:ext cx="5410200" cy="1143000"/>
            <a:chOff x="1148" y="2164"/>
            <a:chExt cx="3408" cy="720"/>
          </a:xfrm>
        </p:grpSpPr>
        <p:sp>
          <p:nvSpPr>
            <p:cNvPr id="5" name="Line 4"/>
            <p:cNvSpPr>
              <a:spLocks noChangeShapeType="1"/>
            </p:cNvSpPr>
            <p:nvPr/>
          </p:nvSpPr>
          <p:spPr bwMode="auto">
            <a:xfrm flipH="1">
              <a:off x="1148" y="2308"/>
              <a:ext cx="20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6" name="Line 5"/>
            <p:cNvSpPr>
              <a:spLocks noChangeShapeType="1"/>
            </p:cNvSpPr>
            <p:nvPr/>
          </p:nvSpPr>
          <p:spPr bwMode="auto">
            <a:xfrm>
              <a:off x="1348" y="2308"/>
              <a:ext cx="88"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7" name="Line 6"/>
            <p:cNvSpPr>
              <a:spLocks noChangeShapeType="1"/>
            </p:cNvSpPr>
            <p:nvPr/>
          </p:nvSpPr>
          <p:spPr bwMode="auto">
            <a:xfrm>
              <a:off x="1252" y="2496"/>
              <a:ext cx="1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8" name="Line 7"/>
            <p:cNvSpPr>
              <a:spLocks noChangeShapeType="1"/>
            </p:cNvSpPr>
            <p:nvPr/>
          </p:nvSpPr>
          <p:spPr bwMode="auto">
            <a:xfrm>
              <a:off x="2172" y="2412"/>
              <a:ext cx="168" cy="360"/>
            </a:xfrm>
            <a:prstGeom prst="line">
              <a:avLst/>
            </a:prstGeom>
            <a:noFill/>
            <a:ln w="38100" cmpd="dbl">
              <a:solidFill>
                <a:srgbClr val="000000"/>
              </a:solidFill>
              <a:prstDash val="lg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9" name="Line 8"/>
            <p:cNvSpPr>
              <a:spLocks noChangeShapeType="1"/>
            </p:cNvSpPr>
            <p:nvPr/>
          </p:nvSpPr>
          <p:spPr bwMode="auto">
            <a:xfrm flipH="1">
              <a:off x="2340" y="2412"/>
              <a:ext cx="120" cy="360"/>
            </a:xfrm>
            <a:prstGeom prst="line">
              <a:avLst/>
            </a:prstGeom>
            <a:noFill/>
            <a:ln w="38100" cmpd="dbl">
              <a:solidFill>
                <a:srgbClr val="000000"/>
              </a:solidFill>
              <a:prstDash val="lg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0" name="Line 9"/>
            <p:cNvSpPr>
              <a:spLocks noChangeShapeType="1"/>
            </p:cNvSpPr>
            <p:nvPr/>
          </p:nvSpPr>
          <p:spPr bwMode="auto">
            <a:xfrm flipH="1">
              <a:off x="2244" y="2592"/>
              <a:ext cx="168" cy="0"/>
            </a:xfrm>
            <a:prstGeom prst="line">
              <a:avLst/>
            </a:prstGeom>
            <a:noFill/>
            <a:ln w="38100" cmpd="dbl">
              <a:solidFill>
                <a:srgbClr val="000000"/>
              </a:solidFill>
              <a:prstDash val="lg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grpSp>
          <p:nvGrpSpPr>
            <p:cNvPr id="11" name="Group 13"/>
            <p:cNvGrpSpPr>
              <a:grpSpLocks/>
            </p:cNvGrpSpPr>
            <p:nvPr/>
          </p:nvGrpSpPr>
          <p:grpSpPr bwMode="auto">
            <a:xfrm>
              <a:off x="3104" y="2528"/>
              <a:ext cx="320" cy="288"/>
              <a:chOff x="3104" y="2528"/>
              <a:chExt cx="320" cy="288"/>
            </a:xfrm>
          </p:grpSpPr>
          <p:sp>
            <p:nvSpPr>
              <p:cNvPr id="19" name="Line 10"/>
              <p:cNvSpPr>
                <a:spLocks noChangeShapeType="1"/>
              </p:cNvSpPr>
              <p:nvPr/>
            </p:nvSpPr>
            <p:spPr bwMode="auto">
              <a:xfrm flipV="1">
                <a:off x="3104" y="2560"/>
                <a:ext cx="320" cy="256"/>
              </a:xfrm>
              <a:prstGeom prst="line">
                <a:avLst/>
              </a:prstGeom>
              <a:noFill/>
              <a:ln w="1016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20" name="Line 11"/>
              <p:cNvSpPr>
                <a:spLocks noChangeShapeType="1"/>
              </p:cNvSpPr>
              <p:nvPr/>
            </p:nvSpPr>
            <p:spPr bwMode="auto">
              <a:xfrm>
                <a:off x="3104" y="2528"/>
                <a:ext cx="320" cy="32"/>
              </a:xfrm>
              <a:prstGeom prst="line">
                <a:avLst/>
              </a:prstGeom>
              <a:noFill/>
              <a:ln w="1016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21" name="Line 12"/>
              <p:cNvSpPr>
                <a:spLocks noChangeShapeType="1"/>
              </p:cNvSpPr>
              <p:nvPr/>
            </p:nvSpPr>
            <p:spPr bwMode="auto">
              <a:xfrm>
                <a:off x="3264" y="2576"/>
                <a:ext cx="0" cy="80"/>
              </a:xfrm>
              <a:prstGeom prst="line">
                <a:avLst/>
              </a:prstGeom>
              <a:noFill/>
              <a:ln w="1016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grpSp>
        <p:grpSp>
          <p:nvGrpSpPr>
            <p:cNvPr id="12" name="Group 17"/>
            <p:cNvGrpSpPr>
              <a:grpSpLocks/>
            </p:cNvGrpSpPr>
            <p:nvPr/>
          </p:nvGrpSpPr>
          <p:grpSpPr bwMode="auto">
            <a:xfrm>
              <a:off x="1732" y="2740"/>
              <a:ext cx="184" cy="144"/>
              <a:chOff x="1732" y="2740"/>
              <a:chExt cx="184" cy="144"/>
            </a:xfrm>
          </p:grpSpPr>
          <p:sp>
            <p:nvSpPr>
              <p:cNvPr id="16" name="Line 14"/>
              <p:cNvSpPr>
                <a:spLocks noChangeShapeType="1"/>
              </p:cNvSpPr>
              <p:nvPr/>
            </p:nvSpPr>
            <p:spPr bwMode="auto">
              <a:xfrm flipV="1">
                <a:off x="1732" y="2780"/>
                <a:ext cx="184" cy="1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7" name="Line 15"/>
              <p:cNvSpPr>
                <a:spLocks noChangeShapeType="1"/>
              </p:cNvSpPr>
              <p:nvPr/>
            </p:nvSpPr>
            <p:spPr bwMode="auto">
              <a:xfrm>
                <a:off x="1732" y="2740"/>
                <a:ext cx="184"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8" name="Line 16"/>
              <p:cNvSpPr>
                <a:spLocks noChangeShapeType="1"/>
              </p:cNvSpPr>
              <p:nvPr/>
            </p:nvSpPr>
            <p:spPr bwMode="auto">
              <a:xfrm>
                <a:off x="1824" y="2764"/>
                <a:ext cx="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grpSp>
        <p:sp>
          <p:nvSpPr>
            <p:cNvPr id="13" name="Line 18"/>
            <p:cNvSpPr>
              <a:spLocks noChangeShapeType="1"/>
            </p:cNvSpPr>
            <p:nvPr/>
          </p:nvSpPr>
          <p:spPr bwMode="auto">
            <a:xfrm>
              <a:off x="3604" y="2164"/>
              <a:ext cx="376" cy="6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4" name="Line 19"/>
            <p:cNvSpPr>
              <a:spLocks noChangeShapeType="1"/>
            </p:cNvSpPr>
            <p:nvPr/>
          </p:nvSpPr>
          <p:spPr bwMode="auto">
            <a:xfrm>
              <a:off x="3604" y="2164"/>
              <a:ext cx="952" cy="6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5" name="Line 20"/>
            <p:cNvSpPr>
              <a:spLocks noChangeShapeType="1"/>
            </p:cNvSpPr>
            <p:nvPr/>
          </p:nvSpPr>
          <p:spPr bwMode="auto">
            <a:xfrm>
              <a:off x="3796" y="2496"/>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grpSp>
    </p:spTree>
    <p:extLst>
      <p:ext uri="{BB962C8B-B14F-4D97-AF65-F5344CB8AC3E}">
        <p14:creationId xmlns:p14="http://schemas.microsoft.com/office/powerpoint/2010/main" val="2077782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Textbook</a:t>
            </a:r>
            <a:endParaRPr lang="en-US" dirty="0">
              <a:solidFill>
                <a:srgbClr val="FFFF00"/>
              </a:solidFill>
            </a:endParaRP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lgn="ctr">
              <a:buNone/>
            </a:pPr>
            <a:r>
              <a:rPr lang="en-US" sz="2400" dirty="0"/>
              <a:t>Artificial intelligence: A modern approach (3rd edition), Stuart Russell and Peter </a:t>
            </a:r>
            <a:r>
              <a:rPr lang="en-US" sz="2400" dirty="0" err="1"/>
              <a:t>Norvig</a:t>
            </a:r>
            <a:endParaRPr lang="en-US" sz="24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121239" y="1337733"/>
            <a:ext cx="3721995" cy="3606085"/>
          </a:xfrm>
          <a:prstGeom prst="rect">
            <a:avLst/>
          </a:prstGeom>
        </p:spPr>
      </p:pic>
    </p:spTree>
    <p:extLst>
      <p:ext uri="{BB962C8B-B14F-4D97-AF65-F5344CB8AC3E}">
        <p14:creationId xmlns:p14="http://schemas.microsoft.com/office/powerpoint/2010/main" val="307970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MARKS DISTRIBUTION</a:t>
            </a:r>
          </a:p>
        </p:txBody>
      </p:sp>
      <p:sp>
        <p:nvSpPr>
          <p:cNvPr id="3" name="Content Placeholder 2"/>
          <p:cNvSpPr>
            <a:spLocks noGrp="1"/>
          </p:cNvSpPr>
          <p:nvPr>
            <p:ph idx="1"/>
          </p:nvPr>
        </p:nvSpPr>
        <p:spPr/>
        <p:txBody>
          <a:bodyPr>
            <a:normAutofit/>
          </a:bodyPr>
          <a:lstStyle/>
          <a:p>
            <a:r>
              <a:rPr lang="en-US" sz="2400" b="1" dirty="0"/>
              <a:t>Assignments             20  </a:t>
            </a:r>
          </a:p>
          <a:p>
            <a:r>
              <a:rPr lang="en-US" sz="2400" b="1" dirty="0"/>
              <a:t>Mid exams	  	       15</a:t>
            </a:r>
          </a:p>
          <a:p>
            <a:r>
              <a:rPr lang="en-US" sz="2400" b="1" dirty="0"/>
              <a:t>Project                       10</a:t>
            </a:r>
          </a:p>
          <a:p>
            <a:r>
              <a:rPr lang="en-US" sz="2400" b="1" dirty="0"/>
              <a:t>Class Participation  15       </a:t>
            </a:r>
          </a:p>
          <a:p>
            <a:r>
              <a:rPr lang="en-US" sz="2400" b="1" dirty="0"/>
              <a:t>Final		                    40 </a:t>
            </a:r>
          </a:p>
        </p:txBody>
      </p:sp>
    </p:spTree>
    <p:extLst>
      <p:ext uri="{BB962C8B-B14F-4D97-AF65-F5344CB8AC3E}">
        <p14:creationId xmlns:p14="http://schemas.microsoft.com/office/powerpoint/2010/main" val="349819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AGENDA</a:t>
            </a:r>
          </a:p>
        </p:txBody>
      </p:sp>
      <p:sp>
        <p:nvSpPr>
          <p:cNvPr id="3" name="Content Placeholder 2"/>
          <p:cNvSpPr>
            <a:spLocks noGrp="1"/>
          </p:cNvSpPr>
          <p:nvPr>
            <p:ph idx="1"/>
          </p:nvPr>
        </p:nvSpPr>
        <p:spPr>
          <a:xfrm>
            <a:off x="891863" y="2065867"/>
            <a:ext cx="10131425" cy="3649133"/>
          </a:xfrm>
        </p:spPr>
        <p:txBody>
          <a:bodyPr>
            <a:normAutofit lnSpcReduction="10000"/>
          </a:bodyPr>
          <a:lstStyle/>
          <a:p>
            <a:pPr marL="0" lvl="0" indent="0" eaLnBrk="0" fontAlgn="base" hangingPunct="0">
              <a:spcAft>
                <a:spcPct val="0"/>
              </a:spcAft>
              <a:buNone/>
            </a:pPr>
            <a:endParaRPr lang="en-US" altLang="en-US" sz="2400" kern="0" dirty="0">
              <a:latin typeface="Verdana"/>
            </a:endParaRPr>
          </a:p>
          <a:p>
            <a:pPr lvl="0" eaLnBrk="0" fontAlgn="base" hangingPunct="0">
              <a:spcAft>
                <a:spcPct val="0"/>
              </a:spcAft>
              <a:buFontTx/>
              <a:buChar char="•"/>
            </a:pPr>
            <a:r>
              <a:rPr lang="en-US" altLang="en-US" sz="2400" kern="0" dirty="0">
                <a:latin typeface="Verdana"/>
              </a:rPr>
              <a:t>Introduction to artificial intelligence?</a:t>
            </a:r>
          </a:p>
          <a:p>
            <a:pPr marL="0" lvl="0" indent="0" eaLnBrk="0" fontAlgn="base" hangingPunct="0">
              <a:spcAft>
                <a:spcPct val="0"/>
              </a:spcAft>
              <a:buNone/>
            </a:pPr>
            <a:endParaRPr lang="en-US" altLang="en-US" sz="2400" kern="0" dirty="0">
              <a:latin typeface="Verdana"/>
            </a:endParaRPr>
          </a:p>
          <a:p>
            <a:pPr lvl="0" eaLnBrk="0" fontAlgn="base" hangingPunct="0">
              <a:spcAft>
                <a:spcPct val="0"/>
              </a:spcAft>
              <a:buFontTx/>
              <a:buChar char="•"/>
            </a:pPr>
            <a:r>
              <a:rPr lang="en-US" altLang="en-US" sz="2400" kern="0" dirty="0">
                <a:latin typeface="Verdana"/>
              </a:rPr>
              <a:t>A very brief history of AI</a:t>
            </a:r>
          </a:p>
          <a:p>
            <a:pPr marL="457200" lvl="1" indent="0" eaLnBrk="0" fontAlgn="base" hangingPunct="0">
              <a:spcAft>
                <a:spcPct val="0"/>
              </a:spcAft>
              <a:buNone/>
            </a:pPr>
            <a:endParaRPr lang="en-US" altLang="en-US" sz="2400" kern="0" dirty="0">
              <a:latin typeface="Verdana"/>
            </a:endParaRPr>
          </a:p>
          <a:p>
            <a:pPr lvl="0" eaLnBrk="0" fontAlgn="base" hangingPunct="0">
              <a:spcAft>
                <a:spcPct val="0"/>
              </a:spcAft>
              <a:buFontTx/>
              <a:buChar char="•"/>
            </a:pPr>
            <a:r>
              <a:rPr lang="en-US" altLang="en-US" sz="2400" kern="0" dirty="0">
                <a:latin typeface="Verdana"/>
              </a:rPr>
              <a:t>Foundations of AI</a:t>
            </a:r>
          </a:p>
          <a:p>
            <a:pPr marL="0" lvl="0" indent="0" eaLnBrk="0" fontAlgn="base" hangingPunct="0">
              <a:spcAft>
                <a:spcPct val="0"/>
              </a:spcAft>
              <a:buNone/>
            </a:pPr>
            <a:endParaRPr lang="en-US" altLang="en-US" sz="2400" kern="0" dirty="0">
              <a:latin typeface="Verdana"/>
            </a:endParaRPr>
          </a:p>
          <a:p>
            <a:pPr lvl="0" eaLnBrk="0" fontAlgn="base" hangingPunct="0">
              <a:spcAft>
                <a:spcPct val="0"/>
              </a:spcAft>
              <a:buFontTx/>
              <a:buChar char="•"/>
            </a:pPr>
            <a:r>
              <a:rPr lang="en-US" altLang="en-US" sz="2400" kern="0" dirty="0">
                <a:latin typeface="Verdana"/>
              </a:rPr>
              <a:t>AI state of Art</a:t>
            </a:r>
          </a:p>
          <a:p>
            <a:pPr lvl="1" eaLnBrk="0" fontAlgn="base" hangingPunct="0">
              <a:spcAft>
                <a:spcPct val="0"/>
              </a:spcAft>
              <a:buFontTx/>
              <a:buChar char="–"/>
            </a:pPr>
            <a:r>
              <a:rPr lang="en-US" altLang="en-US" sz="2400" kern="0" dirty="0">
                <a:latin typeface="Verdana"/>
              </a:rPr>
              <a:t>How much progress has been made in different aspects of AI</a:t>
            </a:r>
          </a:p>
          <a:p>
            <a:endParaRPr lang="en-US" dirty="0"/>
          </a:p>
        </p:txBody>
      </p:sp>
    </p:spTree>
    <p:extLst>
      <p:ext uri="{BB962C8B-B14F-4D97-AF65-F5344CB8AC3E}">
        <p14:creationId xmlns:p14="http://schemas.microsoft.com/office/powerpoint/2010/main" val="14929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backgroundRemoval t="0" b="67426" l="9910" r="87162">
                        <a14:foregroundMark x1="49550" y1="30068" x2="49550" y2="30068"/>
                        <a14:foregroundMark x1="51351" y1="5011" x2="51351" y2="5011"/>
                        <a14:foregroundMark x1="57883" y1="26651" x2="57883" y2="26651"/>
                        <a14:foregroundMark x1="47973" y1="26424" x2="47973" y2="26424"/>
                        <a14:backgroundMark x1="83559" y1="18679" x2="83559" y2="18679"/>
                        <a14:backgroundMark x1="88964" y1="20273" x2="88964" y2="20273"/>
                        <a14:backgroundMark x1="96847" y1="42597" x2="96847" y2="42597"/>
                        <a14:backgroundMark x1="4730" y1="41458" x2="4730" y2="41458"/>
                        <a14:backgroundMark x1="16216" y1="41002" x2="16216" y2="41002"/>
                        <a14:backgroundMark x1="13063" y1="22779" x2="13063" y2="22779"/>
                        <a14:backgroundMark x1="225" y1="16173" x2="225" y2="16173"/>
                        <a14:backgroundMark x1="15090" y1="10934" x2="15090" y2="10934"/>
                      </a14:backgroundRemoval>
                    </a14:imgEffect>
                    <a14:imgEffect>
                      <a14:sharpenSoften amount="25000"/>
                    </a14:imgEffect>
                  </a14:imgLayer>
                </a14:imgProps>
              </a:ext>
              <a:ext uri="{28A0092B-C50C-407E-A947-70E740481C1C}">
                <a14:useLocalDpi xmlns:a14="http://schemas.microsoft.com/office/drawing/2010/main" val="0"/>
              </a:ext>
            </a:extLst>
          </a:blip>
          <a:srcRect b="33053"/>
          <a:stretch/>
        </p:blipFill>
        <p:spPr>
          <a:xfrm>
            <a:off x="2776493" y="2355642"/>
            <a:ext cx="5401591" cy="4502358"/>
          </a:xfrm>
          <a:solidFill>
            <a:srgbClr val="002368"/>
          </a:solidFill>
          <a:ln>
            <a:solidFill>
              <a:srgbClr val="002060"/>
            </a:solidFill>
          </a:ln>
        </p:spPr>
      </p:pic>
      <p:sp>
        <p:nvSpPr>
          <p:cNvPr id="2" name="Title 1"/>
          <p:cNvSpPr>
            <a:spLocks noGrp="1"/>
          </p:cNvSpPr>
          <p:nvPr>
            <p:ph type="title"/>
          </p:nvPr>
        </p:nvSpPr>
        <p:spPr>
          <a:xfrm>
            <a:off x="284386" y="0"/>
            <a:ext cx="10131425" cy="1456267"/>
          </a:xfrm>
        </p:spPr>
        <p:txBody>
          <a:bodyPr/>
          <a:lstStyle/>
          <a:p>
            <a:r>
              <a:rPr lang="en-US" b="1" dirty="0"/>
              <a:t>What makes human intelligent?</a:t>
            </a:r>
          </a:p>
        </p:txBody>
      </p:sp>
      <p:sp>
        <p:nvSpPr>
          <p:cNvPr id="5" name="Cloud 4"/>
          <p:cNvSpPr/>
          <p:nvPr/>
        </p:nvSpPr>
        <p:spPr>
          <a:xfrm>
            <a:off x="1854559" y="2899298"/>
            <a:ext cx="2060620" cy="128264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spc="50" dirty="0">
                <a:ln w="0"/>
                <a:solidFill>
                  <a:schemeClr val="bg1"/>
                </a:solidFill>
                <a:effectLst>
                  <a:innerShdw blurRad="63500" dist="50800" dir="13500000">
                    <a:srgbClr val="000000">
                      <a:alpha val="50000"/>
                    </a:srgbClr>
                  </a:innerShdw>
                </a:effectLst>
              </a:rPr>
              <a:t>Think</a:t>
            </a:r>
          </a:p>
        </p:txBody>
      </p:sp>
      <p:sp>
        <p:nvSpPr>
          <p:cNvPr id="6" name="Cloud 5"/>
          <p:cNvSpPr/>
          <p:nvPr/>
        </p:nvSpPr>
        <p:spPr>
          <a:xfrm>
            <a:off x="4446978" y="1073002"/>
            <a:ext cx="2060620" cy="128264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spc="50" dirty="0">
                <a:ln w="0"/>
                <a:solidFill>
                  <a:schemeClr val="bg1"/>
                </a:solidFill>
                <a:effectLst>
                  <a:innerShdw blurRad="63500" dist="50800" dir="13500000">
                    <a:srgbClr val="000000">
                      <a:alpha val="50000"/>
                    </a:srgbClr>
                  </a:innerShdw>
                </a:effectLst>
              </a:rPr>
              <a:t>Learn</a:t>
            </a:r>
          </a:p>
        </p:txBody>
      </p:sp>
      <p:sp>
        <p:nvSpPr>
          <p:cNvPr id="7" name="Cloud 6"/>
          <p:cNvSpPr/>
          <p:nvPr/>
        </p:nvSpPr>
        <p:spPr>
          <a:xfrm>
            <a:off x="7401058" y="3780379"/>
            <a:ext cx="2293536" cy="128264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spc="50" dirty="0">
                <a:ln w="0"/>
                <a:solidFill>
                  <a:schemeClr val="bg1"/>
                </a:solidFill>
                <a:effectLst>
                  <a:innerShdw blurRad="63500" dist="50800" dir="13500000">
                    <a:srgbClr val="000000">
                      <a:alpha val="50000"/>
                    </a:srgbClr>
                  </a:innerShdw>
                </a:effectLst>
              </a:rPr>
              <a:t>Make Decisions</a:t>
            </a:r>
          </a:p>
        </p:txBody>
      </p:sp>
      <p:sp>
        <p:nvSpPr>
          <p:cNvPr id="8" name="TextBox 7"/>
          <p:cNvSpPr txBox="1"/>
          <p:nvPr/>
        </p:nvSpPr>
        <p:spPr>
          <a:xfrm>
            <a:off x="284385" y="3335628"/>
            <a:ext cx="1570173" cy="923330"/>
          </a:xfrm>
          <a:prstGeom prst="rect">
            <a:avLst/>
          </a:prstGeom>
          <a:noFill/>
        </p:spPr>
        <p:txBody>
          <a:bodyPr wrap="square" rtlCol="0">
            <a:spAutoFit/>
          </a:bodyPr>
          <a:lstStyle/>
          <a:p>
            <a:pPr algn="ctr"/>
            <a:r>
              <a:rPr lang="en-US" dirty="0"/>
              <a:t>Problem solving </a:t>
            </a:r>
          </a:p>
          <a:p>
            <a:pPr algn="ctr"/>
            <a:r>
              <a:rPr lang="en-US" dirty="0"/>
              <a:t>(Game theory)</a:t>
            </a:r>
          </a:p>
        </p:txBody>
      </p:sp>
      <p:sp>
        <p:nvSpPr>
          <p:cNvPr id="9" name="TextBox 8"/>
          <p:cNvSpPr txBox="1"/>
          <p:nvPr/>
        </p:nvSpPr>
        <p:spPr>
          <a:xfrm>
            <a:off x="6525843" y="1114157"/>
            <a:ext cx="2021983" cy="1200329"/>
          </a:xfrm>
          <a:prstGeom prst="rect">
            <a:avLst/>
          </a:prstGeom>
          <a:noFill/>
        </p:spPr>
        <p:txBody>
          <a:bodyPr wrap="square" rtlCol="0">
            <a:spAutoFit/>
          </a:bodyPr>
          <a:lstStyle/>
          <a:p>
            <a:r>
              <a:rPr lang="en-US" dirty="0"/>
              <a:t>Learning and Adapting by Experiences from Surroundings</a:t>
            </a:r>
          </a:p>
        </p:txBody>
      </p:sp>
      <p:sp>
        <p:nvSpPr>
          <p:cNvPr id="10" name="TextBox 9"/>
          <p:cNvSpPr txBox="1"/>
          <p:nvPr/>
        </p:nvSpPr>
        <p:spPr>
          <a:xfrm>
            <a:off x="9789587" y="4098533"/>
            <a:ext cx="1252448" cy="369332"/>
          </a:xfrm>
          <a:prstGeom prst="rect">
            <a:avLst/>
          </a:prstGeom>
          <a:noFill/>
        </p:spPr>
        <p:txBody>
          <a:bodyPr wrap="square" rtlCol="0">
            <a:spAutoFit/>
          </a:bodyPr>
          <a:lstStyle/>
          <a:p>
            <a:pPr algn="ctr"/>
            <a:r>
              <a:rPr lang="en-US" dirty="0"/>
              <a:t>YES/NO</a:t>
            </a:r>
          </a:p>
        </p:txBody>
      </p:sp>
    </p:spTree>
    <p:extLst>
      <p:ext uri="{BB962C8B-B14F-4D97-AF65-F5344CB8AC3E}">
        <p14:creationId xmlns:p14="http://schemas.microsoft.com/office/powerpoint/2010/main" val="2698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7003" y="661117"/>
            <a:ext cx="5176279" cy="1051774"/>
          </a:xfrm>
        </p:spPr>
        <p:txBody>
          <a:bodyPr>
            <a:normAutofit fontScale="90000"/>
          </a:bodyPr>
          <a:lstStyle/>
          <a:p>
            <a:r>
              <a:rPr lang="en-US" b="1" cap="none" dirty="0"/>
              <a:t>I can show human like intelligence</a:t>
            </a:r>
          </a:p>
        </p:txBody>
      </p:sp>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78173" y="1510473"/>
            <a:ext cx="3649662" cy="4967599"/>
          </a:xfrm>
        </p:spPr>
      </p:pic>
      <p:cxnSp>
        <p:nvCxnSpPr>
          <p:cNvPr id="7" name="Elbow Connector 6"/>
          <p:cNvCxnSpPr/>
          <p:nvPr/>
        </p:nvCxnSpPr>
        <p:spPr>
          <a:xfrm flipV="1">
            <a:off x="2949262" y="1510474"/>
            <a:ext cx="1918952" cy="447115"/>
          </a:xfrm>
          <a:prstGeom prst="bentConnector3">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8" name="Cloud 7"/>
          <p:cNvSpPr/>
          <p:nvPr/>
        </p:nvSpPr>
        <p:spPr>
          <a:xfrm>
            <a:off x="4538304" y="1957589"/>
            <a:ext cx="2060620" cy="128264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spc="50" dirty="0">
                <a:ln w="0"/>
                <a:solidFill>
                  <a:schemeClr val="bg1"/>
                </a:solidFill>
                <a:effectLst>
                  <a:innerShdw blurRad="63500" dist="50800" dir="13500000">
                    <a:srgbClr val="000000">
                      <a:alpha val="50000"/>
                    </a:srgbClr>
                  </a:innerShdw>
                </a:effectLst>
              </a:rPr>
              <a:t>Think</a:t>
            </a:r>
          </a:p>
        </p:txBody>
      </p:sp>
      <p:sp>
        <p:nvSpPr>
          <p:cNvPr id="10" name="Cloud 9"/>
          <p:cNvSpPr/>
          <p:nvPr/>
        </p:nvSpPr>
        <p:spPr>
          <a:xfrm>
            <a:off x="3721446" y="3836712"/>
            <a:ext cx="2293536" cy="128264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spc="50" dirty="0">
                <a:ln w="0"/>
                <a:solidFill>
                  <a:schemeClr val="bg1"/>
                </a:solidFill>
                <a:effectLst>
                  <a:innerShdw blurRad="63500" dist="50800" dir="13500000">
                    <a:srgbClr val="000000">
                      <a:alpha val="50000"/>
                    </a:srgbClr>
                  </a:innerShdw>
                </a:effectLst>
              </a:rPr>
              <a:t>Make Decisions</a:t>
            </a:r>
          </a:p>
        </p:txBody>
      </p:sp>
    </p:spTree>
    <p:extLst>
      <p:ext uri="{BB962C8B-B14F-4D97-AF65-F5344CB8AC3E}">
        <p14:creationId xmlns:p14="http://schemas.microsoft.com/office/powerpoint/2010/main" val="301105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graphical user interface&#10;&#10;Description automatically generated">
            <a:extLst>
              <a:ext uri="{FF2B5EF4-FFF2-40B4-BE49-F238E27FC236}">
                <a16:creationId xmlns:a16="http://schemas.microsoft.com/office/drawing/2014/main" id="{9A8DC38D-A83A-49DD-93EB-AE1FC0012A51}"/>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9951" r="10019" b="9584"/>
          <a:stretch/>
        </p:blipFill>
        <p:spPr>
          <a:xfrm>
            <a:off x="1081789" y="516133"/>
            <a:ext cx="10028422" cy="5825734"/>
          </a:xfrm>
        </p:spPr>
      </p:pic>
      <p:sp>
        <p:nvSpPr>
          <p:cNvPr id="6" name="Rectangle 5">
            <a:extLst>
              <a:ext uri="{FF2B5EF4-FFF2-40B4-BE49-F238E27FC236}">
                <a16:creationId xmlns:a16="http://schemas.microsoft.com/office/drawing/2014/main" id="{1CCB49BC-010C-4AE4-B396-F902C82336D8}"/>
              </a:ext>
            </a:extLst>
          </p:cNvPr>
          <p:cNvSpPr/>
          <p:nvPr/>
        </p:nvSpPr>
        <p:spPr>
          <a:xfrm>
            <a:off x="1139252" y="569626"/>
            <a:ext cx="1858781" cy="76449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FF0773C3-1BED-4F5F-9A96-7C1DAA95063A}"/>
              </a:ext>
            </a:extLst>
          </p:cNvPr>
          <p:cNvSpPr/>
          <p:nvPr/>
        </p:nvSpPr>
        <p:spPr>
          <a:xfrm>
            <a:off x="1255804" y="690265"/>
            <a:ext cx="3061736" cy="523220"/>
          </a:xfrm>
          <a:prstGeom prst="rect">
            <a:avLst/>
          </a:prstGeom>
        </p:spPr>
        <p:txBody>
          <a:bodyPr wrap="none">
            <a:spAutoFit/>
          </a:bodyPr>
          <a:lstStyle/>
          <a:p>
            <a:r>
              <a:rPr lang="en-US" sz="2800" b="1" dirty="0">
                <a:solidFill>
                  <a:schemeClr val="bg1"/>
                </a:solidFill>
              </a:rPr>
              <a:t>Human intelligence</a:t>
            </a:r>
            <a:endParaRPr lang="en-US" sz="2800" dirty="0">
              <a:solidFill>
                <a:schemeClr val="bg1"/>
              </a:solidFill>
            </a:endParaRPr>
          </a:p>
        </p:txBody>
      </p:sp>
    </p:spTree>
    <p:extLst>
      <p:ext uri="{BB962C8B-B14F-4D97-AF65-F5344CB8AC3E}">
        <p14:creationId xmlns:p14="http://schemas.microsoft.com/office/powerpoint/2010/main" val="21934711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81</TotalTime>
  <Words>1126</Words>
  <Application>Microsoft Office PowerPoint</Application>
  <PresentationFormat>Widescreen</PresentationFormat>
  <Paragraphs>182</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Celestial</vt:lpstr>
      <vt:lpstr>INTRODUCTION TO ARTIFICIAL INTELLIGENCE</vt:lpstr>
      <vt:lpstr>PowerPoint Presentation</vt:lpstr>
      <vt:lpstr>Course Catalog</vt:lpstr>
      <vt:lpstr>Textbook</vt:lpstr>
      <vt:lpstr>MARKS DISTRIBUTION</vt:lpstr>
      <vt:lpstr>AGENDA</vt:lpstr>
      <vt:lpstr>What makes human intelligent?</vt:lpstr>
      <vt:lpstr>I can show human like intelligence</vt:lpstr>
      <vt:lpstr>PowerPoint Presentation</vt:lpstr>
      <vt:lpstr>PowerPoint Presentation</vt:lpstr>
      <vt:lpstr>PowerPoint Presentation</vt:lpstr>
      <vt:lpstr>PowerPoint Presentation</vt:lpstr>
      <vt:lpstr>PowerPoint Presentation</vt:lpstr>
      <vt:lpstr>History of AI</vt:lpstr>
      <vt:lpstr>PowerPoint Presentation</vt:lpstr>
      <vt:lpstr>Difference</vt:lpstr>
      <vt:lpstr>PowerPoint Presentation</vt:lpstr>
      <vt:lpstr>PowerPoint Presentation</vt:lpstr>
      <vt:lpstr>PowerPoint Presentation</vt:lpstr>
      <vt:lpstr>PowerPoint Presentation</vt:lpstr>
      <vt:lpstr>PowerPoint Presentation</vt:lpstr>
      <vt:lpstr>Artificial Neuron</vt:lpstr>
      <vt:lpstr>PowerPoint Presentation</vt:lpstr>
      <vt:lpstr>PowerPoint Presentation</vt:lpstr>
      <vt:lpstr>State of the Art</vt:lpstr>
      <vt:lpstr>What is Artificial Intelligence?  </vt:lpstr>
      <vt:lpstr>Acting humanly: Turing test</vt:lpstr>
      <vt:lpstr>Thinking humanly: The cognitive modeling      approach</vt:lpstr>
      <vt:lpstr>PowerPoint Presentation</vt:lpstr>
      <vt:lpstr>Thinking Rationally: Laws of Thought</vt:lpstr>
      <vt:lpstr>Acting Rationally: The Rational Agent</vt:lpstr>
      <vt:lpstr>Foundations of Artificial Intelligence</vt:lpstr>
      <vt:lpstr>AI Umbrella</vt:lpstr>
      <vt:lpstr>Voice Enabled Elevator</vt:lpstr>
      <vt:lpstr>Can Computers Talk?</vt:lpstr>
      <vt:lpstr>Topics</vt:lpstr>
      <vt:lpstr>PowerPoint Presentation</vt:lpstr>
      <vt:lpstr>Can Computers “see”?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ARTIFICIAL INTELLIGENCE</dc:title>
  <dc:creator>Saeeda</dc:creator>
  <cp:lastModifiedBy>kanwal khilji</cp:lastModifiedBy>
  <cp:revision>16</cp:revision>
  <dcterms:created xsi:type="dcterms:W3CDTF">2021-02-08T15:11:56Z</dcterms:created>
  <dcterms:modified xsi:type="dcterms:W3CDTF">2021-02-10T16:43:12Z</dcterms:modified>
</cp:coreProperties>
</file>